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</p:sldMasterIdLst>
  <p:notesMasterIdLst>
    <p:notesMasterId r:id="rId28"/>
  </p:notesMasterIdLst>
  <p:sldIdLst>
    <p:sldId id="284" r:id="rId5"/>
    <p:sldId id="285" r:id="rId6"/>
    <p:sldId id="286" r:id="rId7"/>
    <p:sldId id="287" r:id="rId8"/>
    <p:sldId id="288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4" r:id="rId20"/>
    <p:sldId id="275" r:id="rId21"/>
    <p:sldId id="276" r:id="rId22"/>
    <p:sldId id="278" r:id="rId23"/>
    <p:sldId id="279" r:id="rId24"/>
    <p:sldId id="280" r:id="rId25"/>
    <p:sldId id="282" r:id="rId26"/>
    <p:sldId id="283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17F7D"/>
    <a:srgbClr val="006600"/>
    <a:srgbClr val="CCCC00"/>
    <a:srgbClr val="3399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Mary\class%20stuff\CHBE%20471\Fall%202008\L7%20Enzyme%20kinetics\Example%20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ary\class%20stuff\CHBE%20471\Fall%202008\L7%20Enzyme%20kinetics\Example%20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Mary\class%20stuff\CHBE%20471\Fall%202008\L16%20Models%20of%20Cell%20Growth\cell%20growth%205%20produc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92951662292235"/>
          <c:y val="5.1400554097404488E-2"/>
          <c:w val="0.69910187007874192"/>
          <c:h val="0.64003062117235343"/>
        </c:manualLayout>
      </c:layout>
      <c:scatterChart>
        <c:scatterStyle val="lineMarker"/>
        <c:varyColors val="0"/>
        <c:ser>
          <c:idx val="0"/>
          <c:order val="0"/>
          <c:tx>
            <c:strRef>
              <c:f>inhibition!$B$1</c:f>
              <c:strCache>
                <c:ptCount val="1"/>
                <c:pt idx="0">
                  <c:v>v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diamond"/>
            <c:size val="10"/>
            <c:spPr>
              <a:solidFill>
                <a:srgbClr val="0070C0"/>
              </a:solidFill>
            </c:spPr>
          </c:marker>
          <c:xVal>
            <c:numRef>
              <c:f>inhibition!$A$3:$A$14</c:f>
              <c:numCache>
                <c:formatCode>General</c:formatCode>
                <c:ptCount val="12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10</c:v>
                </c:pt>
                <c:pt idx="8">
                  <c:v>15</c:v>
                </c:pt>
                <c:pt idx="9">
                  <c:v>20</c:v>
                </c:pt>
                <c:pt idx="10">
                  <c:v>30</c:v>
                </c:pt>
                <c:pt idx="11">
                  <c:v>100</c:v>
                </c:pt>
              </c:numCache>
            </c:numRef>
          </c:xVal>
          <c:yVal>
            <c:numRef>
              <c:f>inhibition!$B$3:$B$14</c:f>
              <c:numCache>
                <c:formatCode>General</c:formatCode>
                <c:ptCount val="12"/>
                <c:pt idx="0">
                  <c:v>0</c:v>
                </c:pt>
                <c:pt idx="1">
                  <c:v>1.7000000000000008</c:v>
                </c:pt>
                <c:pt idx="2">
                  <c:v>3</c:v>
                </c:pt>
                <c:pt idx="3">
                  <c:v>5</c:v>
                </c:pt>
                <c:pt idx="4">
                  <c:v>7.3</c:v>
                </c:pt>
                <c:pt idx="5">
                  <c:v>8.6</c:v>
                </c:pt>
                <c:pt idx="6">
                  <c:v>10.1</c:v>
                </c:pt>
                <c:pt idx="7">
                  <c:v>11.6</c:v>
                </c:pt>
                <c:pt idx="8">
                  <c:v>12.4</c:v>
                </c:pt>
                <c:pt idx="9">
                  <c:v>12.6</c:v>
                </c:pt>
                <c:pt idx="10">
                  <c:v>13</c:v>
                </c:pt>
                <c:pt idx="11">
                  <c:v>13.5</c:v>
                </c:pt>
              </c:numCache>
            </c:numRef>
          </c:yVal>
          <c:smooth val="0"/>
        </c:ser>
        <c:ser>
          <c:idx val="1"/>
          <c:order val="1"/>
          <c:tx>
            <c:v>inhibited</c:v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inhibition!$A$3:$A$14</c:f>
              <c:numCache>
                <c:formatCode>General</c:formatCode>
                <c:ptCount val="12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10</c:v>
                </c:pt>
                <c:pt idx="8">
                  <c:v>15</c:v>
                </c:pt>
                <c:pt idx="9">
                  <c:v>20</c:v>
                </c:pt>
                <c:pt idx="10">
                  <c:v>30</c:v>
                </c:pt>
                <c:pt idx="11">
                  <c:v>100</c:v>
                </c:pt>
              </c:numCache>
            </c:numRef>
          </c:xVal>
          <c:yVal>
            <c:numRef>
              <c:f>inhibition!$G$3:$G$14</c:f>
              <c:numCache>
                <c:formatCode>General</c:formatCode>
                <c:ptCount val="12"/>
                <c:pt idx="0">
                  <c:v>0</c:v>
                </c:pt>
                <c:pt idx="1">
                  <c:v>0.1391145410235578</c:v>
                </c:pt>
                <c:pt idx="2">
                  <c:v>0.27543224768797747</c:v>
                </c:pt>
                <c:pt idx="3">
                  <c:v>0.54000788332676386</c:v>
                </c:pt>
                <c:pt idx="4">
                  <c:v>1.0390595373530527</c:v>
                </c:pt>
                <c:pt idx="5">
                  <c:v>1.5016441359152355</c:v>
                </c:pt>
                <c:pt idx="6">
                  <c:v>2.3323118828736797</c:v>
                </c:pt>
                <c:pt idx="7">
                  <c:v>3.9860343322665148</c:v>
                </c:pt>
                <c:pt idx="8">
                  <c:v>5.2197104394208784</c:v>
                </c:pt>
                <c:pt idx="9">
                  <c:v>6.1753437006986811</c:v>
                </c:pt>
                <c:pt idx="10">
                  <c:v>7.5593157991539464</c:v>
                </c:pt>
                <c:pt idx="11">
                  <c:v>11.015518211787427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9791632"/>
        <c:axId val="519794352"/>
      </c:scatterChart>
      <c:valAx>
        <c:axId val="519791632"/>
        <c:scaling>
          <c:orientation val="minMax"/>
          <c:max val="5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C</a:t>
                </a:r>
                <a:r>
                  <a:rPr lang="en-US" sz="1800" baseline="-25000" dirty="0" smtClean="0"/>
                  <a:t>S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(</a:t>
                </a:r>
                <a:r>
                  <a:rPr lang="en-US" sz="1800" dirty="0" err="1"/>
                  <a:t>mM</a:t>
                </a:r>
                <a:r>
                  <a:rPr lang="en-US" sz="1800" dirty="0"/>
                  <a:t>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19794352"/>
        <c:crosses val="autoZero"/>
        <c:crossBetween val="midCat"/>
        <c:majorUnit val="10"/>
        <c:minorUnit val="5"/>
      </c:valAx>
      <c:valAx>
        <c:axId val="519794352"/>
        <c:scaling>
          <c:orientation val="minMax"/>
          <c:max val="1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velocity (mmol/min)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19791632"/>
        <c:crosses val="autoZero"/>
        <c:crossBetween val="midCat"/>
        <c:majorUnit val="2"/>
      </c:valAx>
      <c:spPr>
        <a:noFill/>
        <a:ln w="1905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7061288391558"/>
          <c:y val="5.1400554097404488E-2"/>
          <c:w val="0.83532716305198651"/>
          <c:h val="0.7900328024392046"/>
        </c:manualLayout>
      </c:layout>
      <c:scatterChart>
        <c:scatterStyle val="lineMarker"/>
        <c:varyColors val="0"/>
        <c:ser>
          <c:idx val="0"/>
          <c:order val="0"/>
          <c:tx>
            <c:strRef>
              <c:f>inhibition!$B$1</c:f>
              <c:strCache>
                <c:ptCount val="1"/>
                <c:pt idx="0">
                  <c:v>v</c:v>
                </c:pt>
              </c:strCache>
            </c:strRef>
          </c:tx>
          <c:spPr>
            <a:ln w="9525">
              <a:noFill/>
            </a:ln>
          </c:spPr>
          <c:marker>
            <c:symbol val="diamond"/>
            <c:size val="10"/>
            <c:spPr>
              <a:solidFill>
                <a:srgbClr val="0070C0"/>
              </a:solidFill>
            </c:spPr>
          </c:marker>
          <c:trendline>
            <c:spPr>
              <a:ln w="22225">
                <a:solidFill>
                  <a:srgbClr val="0070C0"/>
                </a:solidFill>
              </a:ln>
            </c:spPr>
            <c:trendlineType val="linear"/>
            <c:dispRSqr val="0"/>
            <c:dispEq val="0"/>
          </c:trendline>
          <c:xVal>
            <c:numRef>
              <c:f>inhibition!$C$3:$C$14</c:f>
              <c:numCache>
                <c:formatCode>General</c:formatCode>
                <c:ptCount val="12"/>
                <c:pt idx="0">
                  <c:v>-0.65400000000000125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0.5</c:v>
                </c:pt>
                <c:pt idx="5">
                  <c:v>0.33333333333333331</c:v>
                </c:pt>
                <c:pt idx="6">
                  <c:v>0.2</c:v>
                </c:pt>
                <c:pt idx="7">
                  <c:v>0.1</c:v>
                </c:pt>
                <c:pt idx="8">
                  <c:v>6.666666666666668E-2</c:v>
                </c:pt>
                <c:pt idx="9">
                  <c:v>0.05</c:v>
                </c:pt>
                <c:pt idx="10">
                  <c:v>3.333333333333334E-2</c:v>
                </c:pt>
                <c:pt idx="11">
                  <c:v>1.0000000000000005E-2</c:v>
                </c:pt>
              </c:numCache>
            </c:numRef>
          </c:xVal>
          <c:yVal>
            <c:numRef>
              <c:f>inhibition!$D$3:$D$14</c:f>
              <c:numCache>
                <c:formatCode>General</c:formatCode>
                <c:ptCount val="12"/>
                <c:pt idx="0">
                  <c:v>0</c:v>
                </c:pt>
                <c:pt idx="1">
                  <c:v>0.58823529411764597</c:v>
                </c:pt>
                <c:pt idx="2">
                  <c:v>0.33333333333333331</c:v>
                </c:pt>
                <c:pt idx="3">
                  <c:v>0.2</c:v>
                </c:pt>
                <c:pt idx="4">
                  <c:v>0.13698630136986331</c:v>
                </c:pt>
                <c:pt idx="5">
                  <c:v>0.11627906976744186</c:v>
                </c:pt>
                <c:pt idx="6">
                  <c:v>9.900990099009932E-2</c:v>
                </c:pt>
                <c:pt idx="7">
                  <c:v>8.6206896551724227E-2</c:v>
                </c:pt>
                <c:pt idx="8">
                  <c:v>8.0645161290322745E-2</c:v>
                </c:pt>
                <c:pt idx="9">
                  <c:v>7.9365079365079361E-2</c:v>
                </c:pt>
                <c:pt idx="10">
                  <c:v>7.6923076923076927E-2</c:v>
                </c:pt>
                <c:pt idx="11">
                  <c:v>7.407407407407407E-2</c:v>
                </c:pt>
              </c:numCache>
            </c:numRef>
          </c:yVal>
          <c:smooth val="0"/>
        </c:ser>
        <c:ser>
          <c:idx val="1"/>
          <c:order val="1"/>
          <c:tx>
            <c:v>inhibited reaction</c:v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trendline>
            <c:spPr>
              <a:ln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xVal>
            <c:numRef>
              <c:f>inhibition!$I$3:$I$14</c:f>
              <c:numCache>
                <c:formatCode>General</c:formatCode>
                <c:ptCount val="12"/>
                <c:pt idx="0">
                  <c:v>-4.1000000000000002E-2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0.5</c:v>
                </c:pt>
                <c:pt idx="5">
                  <c:v>0.33333333333333331</c:v>
                </c:pt>
                <c:pt idx="6">
                  <c:v>0.2</c:v>
                </c:pt>
                <c:pt idx="7">
                  <c:v>0.1</c:v>
                </c:pt>
                <c:pt idx="8">
                  <c:v>6.666666666666668E-2</c:v>
                </c:pt>
                <c:pt idx="9">
                  <c:v>0.05</c:v>
                </c:pt>
                <c:pt idx="10">
                  <c:v>3.333333333333334E-2</c:v>
                </c:pt>
                <c:pt idx="11">
                  <c:v>1.0000000000000005E-2</c:v>
                </c:pt>
              </c:numCache>
            </c:numRef>
          </c:xVal>
          <c:yVal>
            <c:numRef>
              <c:f>inhibition!$H$3:$H$14</c:f>
              <c:numCache>
                <c:formatCode>General</c:formatCode>
                <c:ptCount val="12"/>
                <c:pt idx="0">
                  <c:v>0</c:v>
                </c:pt>
                <c:pt idx="1">
                  <c:v>7.1883211678832115</c:v>
                </c:pt>
                <c:pt idx="2">
                  <c:v>3.6306569343065642</c:v>
                </c:pt>
                <c:pt idx="3">
                  <c:v>1.8518248175182459</c:v>
                </c:pt>
                <c:pt idx="4">
                  <c:v>0.96240875912408763</c:v>
                </c:pt>
                <c:pt idx="5">
                  <c:v>0.66593673965936762</c:v>
                </c:pt>
                <c:pt idx="6">
                  <c:v>0.42875912408759126</c:v>
                </c:pt>
                <c:pt idx="7">
                  <c:v>0.25087591240875917</c:v>
                </c:pt>
                <c:pt idx="8">
                  <c:v>0.1915815085158151</c:v>
                </c:pt>
                <c:pt idx="9">
                  <c:v>0.16193430656934349</c:v>
                </c:pt>
                <c:pt idx="10">
                  <c:v>0.13228710462287124</c:v>
                </c:pt>
                <c:pt idx="11">
                  <c:v>9.0781021897810232E-2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9788912"/>
        <c:axId val="519789456"/>
      </c:scatterChart>
      <c:valAx>
        <c:axId val="519788912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1/C</a:t>
                </a:r>
                <a:r>
                  <a:rPr lang="en-US" sz="1800" baseline="-25000" dirty="0" smtClean="0"/>
                  <a:t>S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(</a:t>
                </a:r>
                <a:r>
                  <a:rPr lang="en-US" sz="1800" dirty="0" err="1"/>
                  <a:t>mmol</a:t>
                </a:r>
                <a:r>
                  <a:rPr lang="en-US" sz="1800" dirty="0"/>
                  <a:t>)</a:t>
                </a:r>
                <a:r>
                  <a:rPr lang="en-US" sz="1800" baseline="30000" dirty="0"/>
                  <a:t>-1 </a:t>
                </a:r>
              </a:p>
            </c:rich>
          </c:tx>
          <c:overlay val="0"/>
        </c:title>
        <c:numFmt formatCode="#,##0" sourceLinked="0"/>
        <c:majorTickMark val="out"/>
        <c:minorTickMark val="out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519789456"/>
        <c:crosses val="autoZero"/>
        <c:crossBetween val="midCat"/>
        <c:majorUnit val="1"/>
        <c:minorUnit val="0.5"/>
      </c:valAx>
      <c:valAx>
        <c:axId val="519789456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1/</a:t>
                </a:r>
                <a:r>
                  <a:rPr lang="en-US" sz="1800" dirty="0" err="1" smtClean="0"/>
                  <a:t>r</a:t>
                </a:r>
                <a:r>
                  <a:rPr lang="en-US" sz="1800" baseline="-25000" dirty="0" err="1" smtClean="0"/>
                  <a:t>P</a:t>
                </a:r>
                <a:endParaRPr lang="en-US" sz="1800" baseline="30000" dirty="0"/>
              </a:p>
            </c:rich>
          </c:tx>
          <c:layout>
            <c:manualLayout>
              <c:xMode val="edge"/>
              <c:yMode val="edge"/>
              <c:x val="3.47953216374269E-2"/>
              <c:y val="0.336481270903807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3366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519788912"/>
        <c:crosses val="autoZero"/>
        <c:crossBetween val="midCat"/>
      </c:valAx>
      <c:spPr>
        <a:noFill/>
        <a:ln w="28575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09697940299859"/>
          <c:y val="5.1400554097404488E-2"/>
          <c:w val="0.84037012322612215"/>
          <c:h val="0.83297426363371463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Sheet2!$A$2:$A$15</c:f>
              <c:numCache>
                <c:formatCode>General</c:formatCode>
                <c:ptCount val="1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75</c:v>
                </c:pt>
                <c:pt idx="13">
                  <c:v>100</c:v>
                </c:pt>
              </c:numCache>
            </c:numRef>
          </c:xVal>
          <c:yVal>
            <c:numRef>
              <c:f>Sheet2!$B$2:$B$15</c:f>
              <c:numCache>
                <c:formatCode>General</c:formatCode>
                <c:ptCount val="14"/>
                <c:pt idx="0">
                  <c:v>0</c:v>
                </c:pt>
                <c:pt idx="1">
                  <c:v>1.111111111111112</c:v>
                </c:pt>
                <c:pt idx="2">
                  <c:v>2</c:v>
                </c:pt>
                <c:pt idx="3">
                  <c:v>3.3333333333333335</c:v>
                </c:pt>
                <c:pt idx="4">
                  <c:v>4.2857142857142874</c:v>
                </c:pt>
                <c:pt idx="5">
                  <c:v>5</c:v>
                </c:pt>
                <c:pt idx="6">
                  <c:v>5.5555555555555385</c:v>
                </c:pt>
                <c:pt idx="7">
                  <c:v>7.1428571428571415</c:v>
                </c:pt>
                <c:pt idx="8">
                  <c:v>8.3333333333333357</c:v>
                </c:pt>
                <c:pt idx="9">
                  <c:v>9</c:v>
                </c:pt>
                <c:pt idx="10">
                  <c:v>9.4500000000000028</c:v>
                </c:pt>
                <c:pt idx="11">
                  <c:v>9.7000000000000011</c:v>
                </c:pt>
                <c:pt idx="12">
                  <c:v>9.9</c:v>
                </c:pt>
                <c:pt idx="13">
                  <c:v>10</c:v>
                </c:pt>
              </c:numCache>
            </c:numRef>
          </c:yVal>
          <c:smooth val="1"/>
        </c:ser>
        <c:ser>
          <c:idx val="1"/>
          <c:order val="1"/>
          <c:spPr>
            <a:ln w="28575">
              <a:prstDash val="sysDash"/>
            </a:ln>
          </c:spPr>
          <c:marker>
            <c:symbol val="none"/>
          </c:marker>
          <c:xVal>
            <c:numRef>
              <c:f>Sheet2!$C$2:$C$13</c:f>
              <c:numCache>
                <c:formatCode>General</c:formatCode>
                <c:ptCount val="12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</c:numCache>
            </c:numRef>
          </c:xVal>
          <c:yVal>
            <c:numRef>
              <c:f>Sheet2!$D$2:$D$13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solidFill>
                <a:schemeClr val="accent2"/>
              </a:solidFill>
              <a:prstDash val="sysDash"/>
            </a:ln>
          </c:spPr>
          <c:marker>
            <c:symbol val="none"/>
          </c:marker>
          <c:xVal>
            <c:numRef>
              <c:f>Sheet2!$E$2:$E$6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Sheet2!$F$2:$F$6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prstDash val="sysDash"/>
            </a:ln>
          </c:spPr>
          <c:marker>
            <c:symbol val="none"/>
          </c:marker>
          <c:xVal>
            <c:numRef>
              <c:f>Sheet2!$A$2:$A$15</c:f>
              <c:numCache>
                <c:formatCode>General</c:formatCode>
                <c:ptCount val="1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75</c:v>
                </c:pt>
                <c:pt idx="13">
                  <c:v>100</c:v>
                </c:pt>
              </c:numCache>
            </c:numRef>
          </c:xVal>
          <c:yVal>
            <c:numRef>
              <c:f>Sheet2!$G$2:$G$15</c:f>
              <c:numCache>
                <c:formatCode>General</c:formatCode>
                <c:ptCount val="1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</c:numCache>
            </c:numRef>
          </c:yVal>
          <c:smooth val="0"/>
        </c:ser>
        <c:ser>
          <c:idx val="4"/>
          <c:order val="4"/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Sheet2!$H$2:$H$13</c:f>
              <c:numCache>
                <c:formatCode>General</c:formatCode>
                <c:ptCount val="12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</c:numCache>
            </c:numRef>
          </c:xVal>
          <c:yVal>
            <c:numRef>
              <c:f>Sheet2!$I$2:$I$13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2873488"/>
        <c:axId val="1002872944"/>
      </c:scatterChart>
      <c:valAx>
        <c:axId val="1002873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C</a:t>
                </a:r>
                <a:r>
                  <a:rPr lang="en-US" sz="1800" baseline="-25000" dirty="0" smtClean="0"/>
                  <a:t>S</a:t>
                </a:r>
                <a:endParaRPr lang="en-US" sz="1800" baseline="-25000" dirty="0"/>
              </a:p>
            </c:rich>
          </c:tx>
          <c:overlay val="0"/>
        </c:title>
        <c:numFmt formatCode="General" sourceLinked="0"/>
        <c:majorTickMark val="in"/>
        <c:minorTickMark val="none"/>
        <c:tickLblPos val="none"/>
        <c:spPr>
          <a:ln w="19050">
            <a:solidFill>
              <a:schemeClr val="tx1"/>
            </a:solidFill>
          </a:ln>
        </c:spPr>
        <c:crossAx val="1002872944"/>
        <c:crosses val="autoZero"/>
        <c:crossBetween val="midCat"/>
        <c:majorUnit val="10"/>
        <c:minorUnit val="2"/>
      </c:valAx>
      <c:valAx>
        <c:axId val="1002872944"/>
        <c:scaling>
          <c:orientation val="minMax"/>
          <c:max val="11"/>
          <c:min val="0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 sz="1800">
                    <a:latin typeface="Symbol" pitchFamily="18" charset="2"/>
                  </a:defRPr>
                </a:pPr>
                <a:r>
                  <a:rPr lang="en-US" sz="1800">
                    <a:latin typeface="Symbol" pitchFamily="18" charset="2"/>
                  </a:rPr>
                  <a:t>m</a:t>
                </a:r>
              </a:p>
            </c:rich>
          </c:tx>
          <c:layout>
            <c:manualLayout>
              <c:xMode val="edge"/>
              <c:yMode val="edge"/>
              <c:x val="0"/>
              <c:y val="0.39907990667833187"/>
            </c:manualLayout>
          </c:layout>
          <c:overlay val="0"/>
        </c:title>
        <c:numFmt formatCode="#,##0.00" sourceLinked="0"/>
        <c:majorTickMark val="in"/>
        <c:minorTickMark val="none"/>
        <c:tickLblPos val="none"/>
        <c:spPr>
          <a:ln w="19050">
            <a:solidFill>
              <a:sysClr val="windowText" lastClr="000000"/>
            </a:solidFill>
          </a:ln>
        </c:spPr>
        <c:crossAx val="1002873488"/>
        <c:crosses val="autoZero"/>
        <c:crossBetween val="midCat"/>
      </c:valAx>
      <c:spPr>
        <a:ln w="38100">
          <a:solidFill>
            <a:sysClr val="windowText" lastClr="000000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5.wmf"/><Relationship Id="rId1" Type="http://schemas.openxmlformats.org/officeDocument/2006/relationships/image" Target="../media/image36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2.wmf"/><Relationship Id="rId7" Type="http://schemas.openxmlformats.org/officeDocument/2006/relationships/image" Target="../media/image47.wmf"/><Relationship Id="rId2" Type="http://schemas.openxmlformats.org/officeDocument/2006/relationships/image" Target="../media/image34.wmf"/><Relationship Id="rId1" Type="http://schemas.openxmlformats.org/officeDocument/2006/relationships/image" Target="../media/image43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0.4375</cdr:x>
      <cdr:y>0.47727</cdr:y>
    </cdr:from>
    <cdr:to>
      <cdr:x>0.875</cdr:x>
      <cdr:y>0.59091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0200" y="1600200"/>
          <a:ext cx="1600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C00000"/>
              </a:solidFill>
            </a:rPr>
            <a:t>Inhibited reaction</a:t>
          </a:r>
          <a:endParaRPr lang="en-US" sz="1400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0.50877</cdr:x>
      <cdr:y>0.15519</cdr:y>
    </cdr:from>
    <cdr:to>
      <cdr:x>0.87719</cdr:x>
      <cdr:y>0.26872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9800" y="520805"/>
          <a:ext cx="1600196" cy="380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C00000"/>
              </a:solidFill>
            </a:rPr>
            <a:t>Inhibited reaction</a:t>
          </a:r>
          <a:endParaRPr lang="en-US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0.51372</cdr:x>
      <cdr:y>0.43148</cdr:y>
    </cdr:from>
    <cdr:to>
      <cdr:x>0.93477</cdr:x>
      <cdr:y>0.54501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31312" y="1447979"/>
          <a:ext cx="1828788" cy="380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003366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rgbClr val="003366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rgbClr val="003366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rgbClr val="003366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rgbClr val="003366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rgbClr val="003366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rgbClr val="003366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rgbClr val="003366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rgbClr val="003366"/>
              </a:solidFill>
              <a:latin typeface="Arial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0070C0"/>
              </a:solidFill>
            </a:rPr>
            <a:t>Uninhibited reaction</a:t>
          </a:r>
          <a:endParaRPr lang="en-US" sz="1400" b="1" dirty="0">
            <a:solidFill>
              <a:srgbClr val="0070C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0.12875</cdr:x>
      <cdr:y>0.86458</cdr:y>
    </cdr:from>
    <cdr:to>
      <cdr:x>0.24174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755" y="2381250"/>
          <a:ext cx="488627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>
              <a:solidFill>
                <a:schemeClr val="accent2"/>
              </a:solidFill>
            </a:rPr>
            <a:t>K</a:t>
          </a:r>
          <a:r>
            <a:rPr lang="en-US" sz="1800" b="1" baseline="-25000">
              <a:solidFill>
                <a:schemeClr val="accent2"/>
              </a:solidFill>
            </a:rPr>
            <a:t>S</a:t>
          </a:r>
          <a:endParaRPr lang="en-US" sz="1800" b="1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0.00282</cdr:x>
      <cdr:y>0.11111</cdr:y>
    </cdr:from>
    <cdr:to>
      <cdr:x>0.11864</cdr:x>
      <cdr:y>0.27083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525" y="304800"/>
          <a:ext cx="390525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 cap="none" baseline="0">
              <a:solidFill>
                <a:srgbClr val="7030A0"/>
              </a:solidFill>
              <a:latin typeface="Symbol" pitchFamily="18" charset="2"/>
            </a:rPr>
            <a:t>m</a:t>
          </a:r>
          <a:r>
            <a:rPr lang="en-US" sz="1800" b="1" cap="none" baseline="-25000">
              <a:solidFill>
                <a:srgbClr val="7030A0"/>
              </a:solidFill>
            </a:rPr>
            <a:t>m</a:t>
          </a:r>
          <a:endParaRPr lang="en-US" sz="1800" b="1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0.63785</cdr:x>
      <cdr:y>0.21875</cdr:y>
    </cdr:from>
    <cdr:to>
      <cdr:x>0.99095</cdr:x>
      <cdr:y>0.4375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58267" y="600075"/>
          <a:ext cx="1526959" cy="6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>
              <a:latin typeface="Arial" pitchFamily="34" charset="0"/>
              <a:cs typeface="Arial" pitchFamily="34" charset="0"/>
            </a:rPr>
            <a:t>Exponential </a:t>
          </a:r>
        </a:p>
        <a:p xmlns:a="http://schemas.openxmlformats.org/drawingml/2006/main">
          <a:r>
            <a:rPr lang="en-US" sz="1800">
              <a:latin typeface="Arial" pitchFamily="34" charset="0"/>
              <a:cs typeface="Arial" pitchFamily="34" charset="0"/>
            </a:rPr>
            <a:t>phase</a:t>
          </a:r>
        </a:p>
      </cdr:txBody>
    </cdr:sp>
  </cdr:relSizeAnchor>
  <cdr:relSizeAnchor xmlns:cdr="http://schemas.openxmlformats.org/drawingml/2006/chartDrawing">
    <cdr:from>
      <cdr:x>0.30543</cdr:x>
      <cdr:y>0.40741</cdr:y>
    </cdr:from>
    <cdr:to>
      <cdr:x>0.55213</cdr:x>
      <cdr:y>0.62269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81200" y="1676400"/>
          <a:ext cx="1600200" cy="885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Arial" pitchFamily="34" charset="0"/>
              <a:cs typeface="Arial" pitchFamily="34" charset="0"/>
            </a:rPr>
            <a:t>decelerating</a:t>
          </a:r>
        </a:p>
        <a:p xmlns:a="http://schemas.openxmlformats.org/drawingml/2006/main">
          <a:r>
            <a:rPr lang="en-US" sz="1800" dirty="0">
              <a:latin typeface="Arial" pitchFamily="34" charset="0"/>
              <a:cs typeface="Arial" pitchFamily="34" charset="0"/>
            </a:rPr>
            <a:t>phase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DBC7FC3-4505-4937-B205-99FEC019FDF0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EC76837-3741-47D6-AA1B-D8438B915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5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BCD323-C6E2-4AD9-9036-AA363057F21A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352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r>
              <a:rPr lang="en-US" baseline="0" dirty="0" smtClean="0"/>
              <a:t> question: connect inability to measure CES with reactive intermediate from the last lecture.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76837-3741-47D6-AA1B-D8438B9156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4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9A40-7ACE-4B76-A404-68C0BA1171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17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For Lineweaver-Burk Plot, Both Km, apparent and Vm, apparent are smaller than Vmax and Km without inhibitor.  Therefore both the y-intercept and x-intercept values change.  However, the factor from the inhibitor cancels out, so the slope is Km/Vm.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E-H: the slope, Km, app, is decreasing as inhibitor increases and the y-intercept, Vmax, app, also decreases as the inhibitor increases.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777EFC-73D2-44FC-BD18-219E4F91814E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190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C10D1-B692-4708-A9B2-8B4100F78AC0}" type="slidenum">
              <a:rPr lang="en-US"/>
              <a:pPr/>
              <a:t>19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942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9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533400" cy="365125"/>
          </a:xfrm>
        </p:spPr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9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533400" cy="365125"/>
          </a:xfrm>
        </p:spPr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3140" y="6550223"/>
            <a:ext cx="8997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courtesy of Prof M L Kraft,</a:t>
            </a:r>
            <a:r>
              <a:rPr lang="en-US" sz="1400" baseline="0" dirty="0" smtClean="0"/>
              <a:t> Chemical &amp; Biomolecular </a:t>
            </a:r>
            <a:r>
              <a:rPr lang="en-US" sz="1400" baseline="0" dirty="0" err="1" smtClean="0"/>
              <a:t>Engr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Dept</a:t>
            </a:r>
            <a:r>
              <a:rPr lang="en-US" sz="1400" baseline="0" dirty="0" smtClean="0"/>
              <a:t>, University of Illinois, Urbana-Champaign.</a:t>
            </a:r>
            <a:endParaRPr lang="en-US" sz="1400" dirty="0" smtClean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0649" y="0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L10b-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0649" y="0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L10b-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F453B-E3E2-43F5-87DC-1D24808DCD2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8D00A-4BF4-415D-B31D-A93B5B66A9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380649" y="0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L10b-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D327-0921-4929-A7D6-E94501A47C26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380649" y="0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L10b-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1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8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54.jpe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58.png"/><Relationship Id="rId3" Type="http://schemas.openxmlformats.org/officeDocument/2006/relationships/image" Target="../media/image60.tiff"/><Relationship Id="rId7" Type="http://schemas.openxmlformats.org/officeDocument/2006/relationships/image" Target="../media/image62.tiff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1.tiff"/><Relationship Id="rId11" Type="http://schemas.openxmlformats.org/officeDocument/2006/relationships/image" Target="../media/image57.png"/><Relationship Id="rId5" Type="http://schemas.openxmlformats.org/officeDocument/2006/relationships/image" Target="../media/image55.png"/><Relationship Id="rId15" Type="http://schemas.openxmlformats.org/officeDocument/2006/relationships/image" Target="../media/image59.png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6.png"/><Relationship Id="rId14" Type="http://schemas.openxmlformats.org/officeDocument/2006/relationships/oleObject" Target="../embeddings/oleObject5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4.wmf"/><Relationship Id="rId12" Type="http://schemas.openxmlformats.org/officeDocument/2006/relationships/image" Target="../media/image60.tif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5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9.bin"/><Relationship Id="rId9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68.bin"/><Relationship Id="rId3" Type="http://schemas.openxmlformats.org/officeDocument/2006/relationships/oleObject" Target="../embeddings/oleObject62.bin"/><Relationship Id="rId21" Type="http://schemas.openxmlformats.org/officeDocument/2006/relationships/image" Target="../media/image73.wmf"/><Relationship Id="rId7" Type="http://schemas.openxmlformats.org/officeDocument/2006/relationships/image" Target="../media/image62.tif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wmf"/><Relationship Id="rId11" Type="http://schemas.openxmlformats.org/officeDocument/2006/relationships/image" Target="../media/image75.png"/><Relationship Id="rId5" Type="http://schemas.openxmlformats.org/officeDocument/2006/relationships/oleObject" Target="../embeddings/oleObject63.bin"/><Relationship Id="rId15" Type="http://schemas.openxmlformats.org/officeDocument/2006/relationships/image" Target="../media/image70.wmf"/><Relationship Id="rId10" Type="http://schemas.openxmlformats.org/officeDocument/2006/relationships/image" Target="../media/image74.png"/><Relationship Id="rId19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6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8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3.png"/><Relationship Id="rId11" Type="http://schemas.openxmlformats.org/officeDocument/2006/relationships/oleObject" Target="../embeddings/oleObject73.bin"/><Relationship Id="rId5" Type="http://schemas.openxmlformats.org/officeDocument/2006/relationships/image" Target="../media/image76.wmf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78.wmf"/><Relationship Id="rId19" Type="http://schemas.openxmlformats.org/officeDocument/2006/relationships/image" Target="../media/image84.tiff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8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chart" Target="../charts/chart3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8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9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7.jpe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r>
              <a:rPr lang="en-GB" altLang="zh-TW" dirty="0" smtClean="0">
                <a:solidFill>
                  <a:schemeClr val="tx1"/>
                </a:solidFill>
              </a:rPr>
              <a:t>Review: </a:t>
            </a:r>
            <a:r>
              <a:rPr lang="en-GB" altLang="zh-TW" dirty="0" err="1" smtClean="0">
                <a:solidFill>
                  <a:schemeClr val="tx1"/>
                </a:solidFill>
              </a:rPr>
              <a:t>Nonelementary</a:t>
            </a:r>
            <a:r>
              <a:rPr lang="en-GB" altLang="zh-TW" dirty="0" smtClean="0">
                <a:solidFill>
                  <a:schemeClr val="tx1"/>
                </a:solidFill>
              </a:rPr>
              <a:t> Reaction Kinetics</a:t>
            </a:r>
            <a:endParaRPr lang="en-GB" altLang="zh-TW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1828800"/>
          </a:xfrm>
        </p:spPr>
        <p:txBody>
          <a:bodyPr>
            <a:noAutofit/>
          </a:bodyPr>
          <a:lstStyle/>
          <a:p>
            <a:pPr marL="287338" indent="-287338">
              <a:buNone/>
            </a:pPr>
            <a:r>
              <a:rPr lang="en-GB" altLang="zh-TW" sz="2000" dirty="0" err="1" smtClean="0"/>
              <a:t>Nonelementary</a:t>
            </a:r>
            <a:r>
              <a:rPr lang="en-GB" altLang="zh-TW" sz="2000" dirty="0" smtClean="0"/>
              <a:t> </a:t>
            </a:r>
            <a:r>
              <a:rPr lang="en-GB" altLang="zh-TW" sz="2000" dirty="0"/>
              <a:t>reaction </a:t>
            </a:r>
            <a:r>
              <a:rPr lang="en-GB" altLang="zh-TW" sz="2000" dirty="0" smtClean="0"/>
              <a:t>kinetics</a:t>
            </a:r>
          </a:p>
          <a:p>
            <a:pPr lvl="1">
              <a:buFont typeface="Arial" pitchFamily="34" charset="0"/>
              <a:buChar char="•"/>
            </a:pPr>
            <a:r>
              <a:rPr lang="en-GB" altLang="zh-TW" sz="2000" dirty="0" smtClean="0"/>
              <a:t>No </a:t>
            </a:r>
            <a:r>
              <a:rPr lang="en-GB" altLang="zh-TW" sz="2000" dirty="0"/>
              <a:t>direct correspondence between reaction order and </a:t>
            </a:r>
            <a:r>
              <a:rPr lang="en-GB" altLang="zh-TW" sz="2000" dirty="0" smtClean="0"/>
              <a:t>stoichiometry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Result of multiple elementary reaction steps and </a:t>
            </a:r>
            <a:r>
              <a:rPr lang="en-US" sz="2000" dirty="0" smtClean="0">
                <a:solidFill>
                  <a:srgbClr val="FF0000"/>
                </a:solidFill>
              </a:rPr>
              <a:t>reactive intermediates (an intermediate so reactive it is consumed as fast as it is formed)</a:t>
            </a:r>
            <a:endParaRPr lang="en-GB" altLang="zh-TW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3548896"/>
            <a:ext cx="8686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How do we determine the reaction mechanism?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Postulate a reaction mechanism that is a series of elementary reactions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Derive a rate equation for the postulated mechanism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Determine whether the rate </a:t>
            </a:r>
            <a:r>
              <a:rPr lang="en-US" sz="2000" dirty="0" err="1" smtClean="0"/>
              <a:t>eq</a:t>
            </a:r>
            <a:r>
              <a:rPr lang="en-US" sz="2000" dirty="0" smtClean="0"/>
              <a:t> for the postulated mechanism consistent with the experimental results.  If it is, you’re done.  If they are not consistent, go back to step 1.</a:t>
            </a:r>
          </a:p>
        </p:txBody>
      </p:sp>
    </p:spTree>
    <p:extLst>
      <p:ext uri="{BB962C8B-B14F-4D97-AF65-F5344CB8AC3E}">
        <p14:creationId xmlns:p14="http://schemas.microsoft.com/office/powerpoint/2010/main" val="379708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24"/>
          <p:cNvSpPr txBox="1">
            <a:spLocks noChangeArrowheads="1"/>
          </p:cNvSpPr>
          <p:nvPr/>
        </p:nvSpPr>
        <p:spPr bwMode="auto">
          <a:xfrm>
            <a:off x="5233988" y="3540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baseline="-25000" dirty="0" smtClean="0"/>
              <a:t>ES</a:t>
            </a:r>
            <a:r>
              <a:rPr lang="en-US" dirty="0" smtClean="0"/>
              <a:t> in Measurable Quantities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057" y="1560993"/>
            <a:ext cx="7717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Pseudo-steady state assumption: ES is a reactive intermediate, so </a:t>
            </a:r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996110"/>
              </p:ext>
            </p:extLst>
          </p:nvPr>
        </p:nvGraphicFramePr>
        <p:xfrm>
          <a:off x="7772400" y="1447800"/>
          <a:ext cx="11334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2" name="Equation" r:id="rId3" imgW="1130040" imgH="647640" progId="Equation.DSMT4">
                  <p:embed/>
                </p:oleObj>
              </mc:Choice>
              <mc:Fallback>
                <p:oleObj name="Equation" r:id="rId3" imgW="1130040" imgH="647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447800"/>
                        <a:ext cx="11334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049000"/>
              </p:ext>
            </p:extLst>
          </p:nvPr>
        </p:nvGraphicFramePr>
        <p:xfrm>
          <a:off x="2050257" y="914400"/>
          <a:ext cx="50434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3" name="Equation" r:id="rId5" imgW="5029200" imgH="622080" progId="Equation.DSMT4">
                  <p:embed/>
                </p:oleObj>
              </mc:Choice>
              <mc:Fallback>
                <p:oleObj name="Equation" r:id="rId5" imgW="5029200" imgH="622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257" y="914400"/>
                        <a:ext cx="504348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08286"/>
              </p:ext>
            </p:extLst>
          </p:nvPr>
        </p:nvGraphicFramePr>
        <p:xfrm>
          <a:off x="914400" y="2130948"/>
          <a:ext cx="51450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4" name="Equation" r:id="rId7" imgW="5130720" imgH="622080" progId="Equation.DSMT4">
                  <p:embed/>
                </p:oleObj>
              </mc:Choice>
              <mc:Fallback>
                <p:oleObj name="Equation" r:id="rId7" imgW="5130720" imgH="622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30948"/>
                        <a:ext cx="5145088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19800" y="2207148"/>
            <a:ext cx="229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Now solve for C</a:t>
            </a:r>
            <a:r>
              <a:rPr lang="en-US" sz="2000" baseline="-25000" dirty="0" smtClean="0">
                <a:solidFill>
                  <a:srgbClr val="0000FF"/>
                </a:solidFill>
              </a:rPr>
              <a:t>ES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325" y="2933580"/>
            <a:ext cx="3161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Multiply out and rearrange</a:t>
            </a:r>
          </a:p>
        </p:txBody>
      </p:sp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811268"/>
              </p:ext>
            </p:extLst>
          </p:nvPr>
        </p:nvGraphicFramePr>
        <p:xfrm>
          <a:off x="3632200" y="2953676"/>
          <a:ext cx="4521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5" name="Equation" r:id="rId9" imgW="4508280" imgH="330120" progId="Equation.DSMT4">
                  <p:embed/>
                </p:oleObj>
              </mc:Choice>
              <mc:Fallback>
                <p:oleObj name="Equation" r:id="rId9" imgW="4508280" imgH="3301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2953676"/>
                        <a:ext cx="4521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8600" y="3562290"/>
            <a:ext cx="384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Bring C</a:t>
            </a:r>
            <a:r>
              <a:rPr lang="en-US" sz="2000" baseline="-25000" dirty="0" smtClean="0">
                <a:solidFill>
                  <a:srgbClr val="0000FF"/>
                </a:solidFill>
              </a:rPr>
              <a:t>ES</a:t>
            </a:r>
            <a:r>
              <a:rPr lang="en-US" sz="2000" dirty="0" smtClean="0">
                <a:solidFill>
                  <a:srgbClr val="0000FF"/>
                </a:solidFill>
              </a:rPr>
              <a:t> to left side of equation</a:t>
            </a:r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996077"/>
              </p:ext>
            </p:extLst>
          </p:nvPr>
        </p:nvGraphicFramePr>
        <p:xfrm>
          <a:off x="3994475" y="3562290"/>
          <a:ext cx="4521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6" name="Equation" r:id="rId11" imgW="4508280" imgH="330120" progId="Equation.DSMT4">
                  <p:embed/>
                </p:oleObj>
              </mc:Choice>
              <mc:Fallback>
                <p:oleObj name="Equation" r:id="rId11" imgW="4508280" imgH="3301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475" y="3562290"/>
                        <a:ext cx="4521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47800" y="4171890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Factor out C</a:t>
            </a:r>
            <a:r>
              <a:rPr lang="en-US" sz="2000" baseline="-25000" dirty="0" smtClean="0">
                <a:solidFill>
                  <a:srgbClr val="0000FF"/>
                </a:solidFill>
              </a:rPr>
              <a:t>ES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718247"/>
              </p:ext>
            </p:extLst>
          </p:nvPr>
        </p:nvGraphicFramePr>
        <p:xfrm>
          <a:off x="3429000" y="4171890"/>
          <a:ext cx="38592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" name="Equation" r:id="rId13" imgW="3848040" imgH="355320" progId="Equation.DSMT4">
                  <p:embed/>
                </p:oleObj>
              </mc:Choice>
              <mc:Fallback>
                <p:oleObj name="Equation" r:id="rId13" imgW="3848040" imgH="3553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171890"/>
                        <a:ext cx="3859213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295400" y="4844830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Divide by quantity in bracket</a:t>
            </a:r>
          </a:p>
        </p:txBody>
      </p:sp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142203"/>
              </p:ext>
            </p:extLst>
          </p:nvPr>
        </p:nvGraphicFramePr>
        <p:xfrm>
          <a:off x="4741863" y="4724400"/>
          <a:ext cx="27257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" name="Equation" r:id="rId15" imgW="2717640" imgH="698400" progId="Equation.DSMT4">
                  <p:embed/>
                </p:oleObj>
              </mc:Choice>
              <mc:Fallback>
                <p:oleObj name="Equation" r:id="rId15" imgW="2717640" imgH="698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4724400"/>
                        <a:ext cx="272573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381000" y="5599097"/>
            <a:ext cx="3055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Divide top &amp; bottom by k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02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443760"/>
              </p:ext>
            </p:extLst>
          </p:nvPr>
        </p:nvGraphicFramePr>
        <p:xfrm>
          <a:off x="3382962" y="5503844"/>
          <a:ext cx="256063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" name="Equation" r:id="rId17" imgW="2552400" imgH="1002960" progId="Equation.DSMT4">
                  <p:embed/>
                </p:oleObj>
              </mc:Choice>
              <mc:Fallback>
                <p:oleObj name="Equation" r:id="rId17" imgW="2552400" imgH="10029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2" y="5503844"/>
                        <a:ext cx="2560638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5943600" y="5465807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Plug this expression for C</a:t>
            </a:r>
            <a:r>
              <a:rPr lang="en-US" sz="2000" baseline="-25000" dirty="0" smtClean="0">
                <a:solidFill>
                  <a:srgbClr val="0000FF"/>
                </a:solidFill>
              </a:rPr>
              <a:t>ES</a:t>
            </a:r>
            <a:r>
              <a:rPr lang="en-US" sz="2000" dirty="0" smtClean="0">
                <a:solidFill>
                  <a:srgbClr val="0000FF"/>
                </a:solidFill>
              </a:rPr>
              <a:t> into </a:t>
            </a:r>
            <a:r>
              <a:rPr lang="en-US" sz="2000" dirty="0" err="1" smtClean="0">
                <a:solidFill>
                  <a:srgbClr val="0000FF"/>
                </a:solidFill>
              </a:rPr>
              <a:t>dC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</a:rPr>
              <a:t>dt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/>
      <p:bldP spid="29" grpId="0"/>
      <p:bldP spid="31" grpId="0"/>
      <p:bldP spid="34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the M-M Equation</a:t>
            </a:r>
            <a:endParaRPr lang="en-US" dirty="0"/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788647"/>
              </p:ext>
            </p:extLst>
          </p:nvPr>
        </p:nvGraphicFramePr>
        <p:xfrm>
          <a:off x="1839913" y="1600200"/>
          <a:ext cx="54641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7" name="Equation" r:id="rId3" imgW="5460840" imgH="622080" progId="Equation.DSMT4">
                  <p:embed/>
                </p:oleObj>
              </mc:Choice>
              <mc:Fallback>
                <p:oleObj name="Equation" r:id="rId3" imgW="5460840" imgH="622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1600200"/>
                        <a:ext cx="5464175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01746" y="914400"/>
            <a:ext cx="7540508" cy="707886"/>
            <a:chOff x="1295400" y="1817757"/>
            <a:chExt cx="7540508" cy="707886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6399528"/>
                </p:ext>
              </p:extLst>
            </p:nvPr>
          </p:nvGraphicFramePr>
          <p:xfrm>
            <a:off x="1295400" y="1866900"/>
            <a:ext cx="33147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8" name="Equation" r:id="rId5" imgW="3314520" imgH="609480" progId="Equation.DSMT4">
                    <p:embed/>
                  </p:oleObj>
                </mc:Choice>
                <mc:Fallback>
                  <p:oleObj name="Equation" r:id="rId5" imgW="3314520" imgH="6094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1866900"/>
                          <a:ext cx="3314700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5105400" y="1817757"/>
              <a:ext cx="37305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E: enzyme	S: substrate</a:t>
              </a:r>
            </a:p>
            <a:p>
              <a:r>
                <a:rPr lang="en-US" sz="2000" dirty="0" smtClean="0"/>
                <a:t>ES: enzyme-substrate complex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43100" y="2416175"/>
            <a:ext cx="5257800" cy="1003300"/>
            <a:chOff x="2362200" y="5638800"/>
            <a:chExt cx="5257800" cy="1003300"/>
          </a:xfrm>
        </p:grpSpPr>
        <p:graphicFrame>
          <p:nvGraphicFramePr>
            <p:cNvPr id="8" name="Object 15"/>
            <p:cNvGraphicFramePr>
              <a:graphicFrameLocks noChangeAspect="1"/>
            </p:cNvGraphicFramePr>
            <p:nvPr/>
          </p:nvGraphicFramePr>
          <p:xfrm>
            <a:off x="2362200" y="5638800"/>
            <a:ext cx="2560638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9" name="Equation" r:id="rId7" imgW="2552400" imgH="1002960" progId="Equation.DSMT4">
                    <p:embed/>
                  </p:oleObj>
                </mc:Choice>
                <mc:Fallback>
                  <p:oleObj name="Equation" r:id="rId7" imgW="2552400" imgH="100296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5638800"/>
                          <a:ext cx="2560638" cy="1003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5029200" y="5638800"/>
              <a:ext cx="2590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Plug this expression for C</a:t>
              </a:r>
              <a:r>
                <a:rPr lang="en-US" sz="2000" baseline="-25000" dirty="0" smtClean="0">
                  <a:solidFill>
                    <a:srgbClr val="0000FF"/>
                  </a:solidFill>
                </a:rPr>
                <a:t>ES</a:t>
              </a:r>
              <a:r>
                <a:rPr lang="en-US" sz="2000" dirty="0" smtClean="0">
                  <a:solidFill>
                    <a:srgbClr val="0000FF"/>
                  </a:solidFill>
                </a:rPr>
                <a:t> into 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dC</a:t>
              </a:r>
              <a:r>
                <a:rPr lang="en-US" sz="2000" baseline="-25000" dirty="0" err="1" smtClean="0">
                  <a:solidFill>
                    <a:srgbClr val="0000FF"/>
                  </a:solidFill>
                </a:rPr>
                <a:t>P</a:t>
              </a:r>
              <a:r>
                <a:rPr lang="en-US" sz="2000" dirty="0" smtClean="0">
                  <a:solidFill>
                    <a:srgbClr val="0000FF"/>
                  </a:solidFill>
                </a:rPr>
                <a:t>/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dt</a:t>
              </a:r>
              <a:endParaRPr lang="en-US" sz="2000" dirty="0" smtClean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112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946601"/>
              </p:ext>
            </p:extLst>
          </p:nvPr>
        </p:nvGraphicFramePr>
        <p:xfrm>
          <a:off x="438150" y="3433763"/>
          <a:ext cx="28067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0" name="Equation" r:id="rId9" imgW="2806560" imgH="1002960" progId="Equation.DSMT4">
                  <p:embed/>
                </p:oleObj>
              </mc:Choice>
              <mc:Fallback>
                <p:oleObj name="Equation" r:id="rId9" imgW="2806560" imgH="1002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433763"/>
                        <a:ext cx="2806700" cy="100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52800" y="34290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Compare to experimentally observed rate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218988"/>
              </p:ext>
            </p:extLst>
          </p:nvPr>
        </p:nvGraphicFramePr>
        <p:xfrm>
          <a:off x="5695950" y="3543300"/>
          <a:ext cx="191928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" name="Equation" r:id="rId11" imgW="1917360" imgH="698400" progId="Equation.DSMT4">
                  <p:embed/>
                </p:oleObj>
              </mc:Choice>
              <mc:Fallback>
                <p:oleObj name="Equation" r:id="rId11" imgW="1917360" imgH="698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3543300"/>
                        <a:ext cx="1919288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688191"/>
              </p:ext>
            </p:extLst>
          </p:nvPr>
        </p:nvGraphicFramePr>
        <p:xfrm>
          <a:off x="1276350" y="4572000"/>
          <a:ext cx="1562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" name="Equation" r:id="rId13" imgW="1562040" imgH="330120" progId="Equation.DSMT4">
                  <p:embed/>
                </p:oleObj>
              </mc:Choice>
              <mc:Fallback>
                <p:oleObj name="Equation" r:id="rId13" imgW="1562040" imgH="3301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4572000"/>
                        <a:ext cx="1562100" cy="33020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6600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528135"/>
              </p:ext>
            </p:extLst>
          </p:nvPr>
        </p:nvGraphicFramePr>
        <p:xfrm>
          <a:off x="1295400" y="5791200"/>
          <a:ext cx="1524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3" name="Equation" r:id="rId15" imgW="1523880" imgH="672840" progId="Equation.DSMT4">
                  <p:embed/>
                </p:oleObj>
              </mc:Choice>
              <mc:Fallback>
                <p:oleObj name="Equation" r:id="rId15" imgW="1523880" imgH="6728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91200"/>
                        <a:ext cx="1524000" cy="67310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6600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4953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 occurs when enzyme is fully saturated with S (in ES form)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745610"/>
              </p:ext>
            </p:extLst>
          </p:nvPr>
        </p:nvGraphicFramePr>
        <p:xfrm>
          <a:off x="5932366" y="4953000"/>
          <a:ext cx="1676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4" name="Equation" r:id="rId17" imgW="1676160" imgH="330120" progId="Equation.DSMT4">
                  <p:embed/>
                </p:oleObj>
              </mc:Choice>
              <mc:Fallback>
                <p:oleObj name="Equation" r:id="rId17" imgW="1676160" imgH="3301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2366" y="4953000"/>
                        <a:ext cx="1676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486400" y="4495800"/>
            <a:ext cx="256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When C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&gt;&gt;K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, then: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96820" y="5335438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When C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&lt;&lt;K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, then:</a:t>
            </a:r>
          </a:p>
        </p:txBody>
      </p:sp>
      <p:graphicFrame>
        <p:nvGraphicFramePr>
          <p:cNvPr id="11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154334"/>
              </p:ext>
            </p:extLst>
          </p:nvPr>
        </p:nvGraphicFramePr>
        <p:xfrm>
          <a:off x="5722022" y="5762446"/>
          <a:ext cx="20970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5" name="Equation" r:id="rId19" imgW="2095200" imgH="685800" progId="Equation.DSMT4">
                  <p:embed/>
                </p:oleObj>
              </mc:Choice>
              <mc:Fallback>
                <p:oleObj name="Equation" r:id="rId19" imgW="2095200" imgH="685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022" y="5762446"/>
                        <a:ext cx="2097088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Complications with Measuring Rates with the M-M Equation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541100"/>
              </p:ext>
            </p:extLst>
          </p:nvPr>
        </p:nvGraphicFramePr>
        <p:xfrm>
          <a:off x="4191000" y="1219200"/>
          <a:ext cx="4953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Bitmap Image" r:id="rId3" imgW="4048690" imgH="3123810" progId="PBrush">
                  <p:embed/>
                </p:oleObj>
              </mc:Choice>
              <mc:Fallback>
                <p:oleObj name="Bitmap Image" r:id="rId3" imgW="4048690" imgH="312381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19200"/>
                        <a:ext cx="49530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2314575"/>
            <a:ext cx="40386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In practice, </a:t>
            </a:r>
            <a:r>
              <a:rPr lang="en-US" sz="2000" dirty="0" err="1">
                <a:latin typeface="+mn-lt"/>
              </a:rPr>
              <a:t>V</a:t>
            </a:r>
            <a:r>
              <a:rPr lang="en-US" sz="2000" baseline="-25000" dirty="0" err="1">
                <a:latin typeface="+mn-lt"/>
              </a:rPr>
              <a:t>max</a:t>
            </a:r>
            <a:r>
              <a:rPr lang="en-US" sz="2000" dirty="0">
                <a:latin typeface="+mn-lt"/>
              </a:rPr>
              <a:t> can be difficult to estimate using the MM equation.  Everyone </a:t>
            </a:r>
            <a:r>
              <a:rPr lang="en-US" sz="2000" dirty="0" smtClean="0">
                <a:latin typeface="+mn-lt"/>
              </a:rPr>
              <a:t>reported </a:t>
            </a:r>
            <a:r>
              <a:rPr lang="en-US" sz="2000" dirty="0">
                <a:latin typeface="+mn-lt"/>
              </a:rPr>
              <a:t>different values of  </a:t>
            </a:r>
            <a:r>
              <a:rPr lang="en-US" sz="2000" dirty="0" err="1">
                <a:latin typeface="+mn-lt"/>
              </a:rPr>
              <a:t>V</a:t>
            </a:r>
            <a:r>
              <a:rPr lang="en-US" sz="2000" baseline="-25000" dirty="0" err="1">
                <a:latin typeface="+mn-lt"/>
              </a:rPr>
              <a:t>max</a:t>
            </a:r>
            <a:r>
              <a:rPr lang="en-US" sz="2000" dirty="0">
                <a:latin typeface="+mn-lt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Since a solution with infinite concentration of substrate is impossible to make, a different equation was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Lineweaver</a:t>
            </a:r>
            <a:r>
              <a:rPr lang="en-US" dirty="0" smtClean="0"/>
              <a:t>-Burk Equation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EF6E40-71A6-414B-8DF9-95375FE21A86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13319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343400" y="2590800"/>
            <a:ext cx="4800600" cy="3873500"/>
          </a:xfrm>
          <a:noFill/>
        </p:spPr>
      </p:pic>
      <p:sp>
        <p:nvSpPr>
          <p:cNvPr id="1332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914400"/>
            <a:ext cx="3276600" cy="754062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en-US" sz="2000" dirty="0" err="1" smtClean="0"/>
              <a:t>Lineweaver</a:t>
            </a:r>
            <a:r>
              <a:rPr lang="en-US" sz="2000" dirty="0" smtClean="0"/>
              <a:t> &amp; Burk inverted the MM equation</a:t>
            </a:r>
            <a:endParaRPr lang="en-US" sz="2000" i="1" dirty="0" smtClean="0">
              <a:solidFill>
                <a:srgbClr val="FF3300"/>
              </a:solidFill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160648"/>
              </p:ext>
            </p:extLst>
          </p:nvPr>
        </p:nvGraphicFramePr>
        <p:xfrm>
          <a:off x="3630613" y="914400"/>
          <a:ext cx="17795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Equation" r:id="rId4" imgW="1485720" imgH="698400" progId="Equation.DSMT4">
                  <p:embed/>
                </p:oleObj>
              </mc:Choice>
              <mc:Fallback>
                <p:oleObj name="Equation" r:id="rId4" imgW="1485720" imgH="698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914400"/>
                        <a:ext cx="17795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70368"/>
              </p:ext>
            </p:extLst>
          </p:nvPr>
        </p:nvGraphicFramePr>
        <p:xfrm>
          <a:off x="1020763" y="1727200"/>
          <a:ext cx="219233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name="Equation" r:id="rId6" imgW="1828800" imgH="698400" progId="Equation.DSMT4">
                  <p:embed/>
                </p:oleObj>
              </mc:Choice>
              <mc:Fallback>
                <p:oleObj name="Equation" r:id="rId6" imgW="182880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1727200"/>
                        <a:ext cx="2192337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395485"/>
              </p:ext>
            </p:extLst>
          </p:nvPr>
        </p:nvGraphicFramePr>
        <p:xfrm>
          <a:off x="611188" y="2743200"/>
          <a:ext cx="38354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name="Equation" r:id="rId8" imgW="3200400" imgH="1193760" progId="Equation.DSMT4">
                  <p:embed/>
                </p:oleObj>
              </mc:Choice>
              <mc:Fallback>
                <p:oleObj name="Equation" r:id="rId8" imgW="3200400" imgH="1193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743200"/>
                        <a:ext cx="3835400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" y="447696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sz="2000" dirty="0" smtClean="0">
                <a:latin typeface="+mj-lt"/>
              </a:rPr>
              <a:t>By plotting 1/ v </a:t>
            </a:r>
            <a:r>
              <a:rPr lang="en-US" sz="2000" dirty="0" err="1" smtClean="0">
                <a:latin typeface="+mj-lt"/>
              </a:rPr>
              <a:t>vs</a:t>
            </a:r>
            <a:r>
              <a:rPr lang="en-US" sz="2000" dirty="0" smtClean="0">
                <a:latin typeface="+mj-lt"/>
              </a:rPr>
              <a:t> 1/C</a:t>
            </a:r>
            <a:r>
              <a:rPr lang="en-US" sz="2000" baseline="-25000" dirty="0" smtClean="0">
                <a:latin typeface="+mj-lt"/>
              </a:rPr>
              <a:t>S</a:t>
            </a:r>
            <a:r>
              <a:rPr lang="en-US" sz="2000" dirty="0" smtClean="0">
                <a:latin typeface="+mj-lt"/>
              </a:rPr>
              <a:t>, 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+mj-lt"/>
              </a:rPr>
              <a:t>a linear plot is obtained: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+mj-lt"/>
              </a:rPr>
              <a:t>	</a:t>
            </a:r>
            <a:r>
              <a:rPr lang="en-US" sz="2000" i="1" dirty="0" smtClean="0">
                <a:latin typeface="+mj-lt"/>
              </a:rPr>
              <a:t>Slope = K</a:t>
            </a:r>
            <a:r>
              <a:rPr lang="en-US" sz="2000" i="1" baseline="-25000" dirty="0" smtClean="0">
                <a:latin typeface="+mj-lt"/>
              </a:rPr>
              <a:t>m</a:t>
            </a:r>
            <a:r>
              <a:rPr lang="en-US" sz="2000" i="1" dirty="0" smtClean="0">
                <a:latin typeface="+mj-lt"/>
              </a:rPr>
              <a:t>/</a:t>
            </a:r>
            <a:r>
              <a:rPr lang="en-US" sz="2000" i="1" dirty="0" err="1" smtClean="0">
                <a:latin typeface="+mj-lt"/>
              </a:rPr>
              <a:t>V</a:t>
            </a:r>
            <a:r>
              <a:rPr lang="en-US" sz="2000" i="1" baseline="-25000" dirty="0" err="1" smtClean="0">
                <a:latin typeface="+mj-lt"/>
              </a:rPr>
              <a:t>max</a:t>
            </a:r>
            <a:endParaRPr lang="en-US" sz="2000" i="1" baseline="-25000" dirty="0" smtClean="0">
              <a:latin typeface="+mj-lt"/>
            </a:endParaRPr>
          </a:p>
          <a:p>
            <a:pPr eaLnBrk="1" hangingPunct="1">
              <a:buFontTx/>
              <a:buNone/>
            </a:pPr>
            <a:r>
              <a:rPr lang="en-US" sz="2000" i="1" dirty="0" smtClean="0">
                <a:latin typeface="+mj-lt"/>
              </a:rPr>
              <a:t>	y-intercept = 1/</a:t>
            </a:r>
            <a:r>
              <a:rPr lang="en-US" sz="2000" i="1" dirty="0" err="1" smtClean="0">
                <a:latin typeface="+mj-lt"/>
              </a:rPr>
              <a:t>V</a:t>
            </a:r>
            <a:r>
              <a:rPr lang="en-US" sz="2000" i="1" baseline="-25000" dirty="0" err="1" smtClean="0">
                <a:latin typeface="+mj-lt"/>
              </a:rPr>
              <a:t>max</a:t>
            </a:r>
            <a:endParaRPr lang="en-US" sz="2000" i="1" baseline="-25000" dirty="0" smtClean="0">
              <a:latin typeface="+mj-lt"/>
            </a:endParaRPr>
          </a:p>
          <a:p>
            <a:pPr eaLnBrk="1" hangingPunct="1">
              <a:buFontTx/>
              <a:buNone/>
            </a:pPr>
            <a:r>
              <a:rPr lang="en-US" sz="2000" i="1" baseline="-25000" dirty="0">
                <a:latin typeface="+mj-lt"/>
              </a:rPr>
              <a:t>	</a:t>
            </a:r>
            <a:r>
              <a:rPr lang="en-US" sz="2000" i="1" dirty="0" smtClean="0">
                <a:latin typeface="+mj-lt"/>
              </a:rPr>
              <a:t>x-intercept= -1/K</a:t>
            </a:r>
            <a:r>
              <a:rPr lang="en-US" sz="2000" i="1" baseline="-25000" dirty="0" smtClean="0">
                <a:latin typeface="+mj-lt"/>
              </a:rPr>
              <a:t>m</a:t>
            </a:r>
            <a:endParaRPr lang="en-US" sz="2000" i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48200" y="22860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2000" dirty="0" smtClean="0"/>
              <a:t>Binds to active site &amp; blocks substrate binding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dirty="0" smtClean="0"/>
              <a:t>Reduces the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Enzyme</a:t>
            </a:r>
            <a:r>
              <a:rPr lang="en-US" sz="2000" dirty="0" smtClean="0"/>
              <a:t> available for binding</a:t>
            </a:r>
            <a:endParaRPr lang="en-US" sz="2000" dirty="0"/>
          </a:p>
        </p:txBody>
      </p:sp>
      <p:pic>
        <p:nvPicPr>
          <p:cNvPr id="16" name="Picture 15" descr="competitive inhib schem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714500"/>
            <a:ext cx="2590800" cy="153395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90601" y="866900"/>
            <a:ext cx="3124200" cy="2743200"/>
            <a:chOff x="1905000" y="1052124"/>
            <a:chExt cx="3401687" cy="2971800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1905000" y="1066800"/>
            <a:ext cx="3401687" cy="29571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1" name="Bitmap Image" r:id="rId4" imgW="4514286" imgH="3924848" progId="PBrush">
                    <p:embed/>
                  </p:oleObj>
                </mc:Choice>
                <mc:Fallback>
                  <p:oleObj name="Bitmap Image" r:id="rId4" imgW="4514286" imgH="3924848" progId="PBrush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66800"/>
                          <a:ext cx="3401687" cy="29571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8" descr="double arrows.t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752954">
              <a:off x="3102300" y="1934015"/>
              <a:ext cx="1063752" cy="20726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 rot="18924614">
              <a:off x="3352801" y="1560694"/>
              <a:ext cx="228600" cy="2286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" name="Picture 10" descr="double arrows.t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524829">
              <a:off x="3041006" y="3150523"/>
              <a:ext cx="1063752" cy="20726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398422" y="2372924"/>
              <a:ext cx="14029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Competitive</a:t>
              </a:r>
            </a:p>
            <a:p>
              <a:pPr algn="ctr"/>
              <a:r>
                <a:rPr lang="en-US" dirty="0">
                  <a:solidFill>
                    <a:srgbClr val="000000"/>
                  </a:solidFill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</a:rPr>
                <a:t>nhibitor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18924614">
              <a:off x="3247741" y="2790541"/>
              <a:ext cx="228600" cy="228600"/>
            </a:xfrm>
            <a:prstGeom prst="rect">
              <a:avLst/>
            </a:prstGeom>
            <a:solidFill>
              <a:srgbClr val="E65C7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18924614">
              <a:off x="3344489" y="1418940"/>
              <a:ext cx="228600" cy="2286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9000" y="1052124"/>
              <a:ext cx="11721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Substrate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1019300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1. Competitive: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Types of Reversible Inhibition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0" y="3584762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254996" y="3581400"/>
            <a:ext cx="8889004" cy="3048000"/>
            <a:chOff x="254996" y="3810000"/>
            <a:chExt cx="8889004" cy="3048000"/>
          </a:xfrm>
        </p:grpSpPr>
        <p:pic>
          <p:nvPicPr>
            <p:cNvPr id="20" name="Picture 19" descr="noncompetitive inhib scheme.t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81600" y="4267200"/>
              <a:ext cx="2846832" cy="168554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953000" y="6073914"/>
              <a:ext cx="419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itchFamily="34" charset="0"/>
                <a:buChar char="•"/>
              </a:pPr>
              <a:r>
                <a:rPr lang="en-US" sz="2000" dirty="0" smtClean="0"/>
                <a:t>Inhibitor binds to some other site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2000" dirty="0" smtClean="0"/>
                <a:t>Does not affect substrate binding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54996" y="3827552"/>
              <a:ext cx="4138202" cy="3030448"/>
              <a:chOff x="254996" y="3827552"/>
              <a:chExt cx="4138202" cy="3030448"/>
            </a:xfrm>
          </p:grpSpPr>
          <p:graphicFrame>
            <p:nvGraphicFramePr>
              <p:cNvPr id="21" name="Object 6"/>
              <p:cNvGraphicFramePr>
                <a:graphicFrameLocks noChangeAspect="1"/>
              </p:cNvGraphicFramePr>
              <p:nvPr/>
            </p:nvGraphicFramePr>
            <p:xfrm>
              <a:off x="304800" y="4114800"/>
              <a:ext cx="1197673" cy="1028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2" name="Bitmap Image" r:id="rId8" imgW="1619476" imgH="1390844" progId="PBrush">
                      <p:embed/>
                    </p:oleObj>
                  </mc:Choice>
                  <mc:Fallback>
                    <p:oleObj name="Bitmap Image" r:id="rId8" imgW="1619476" imgH="1390844" progId="PBrush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4800" y="4114800"/>
                            <a:ext cx="1197673" cy="1028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6"/>
              <p:cNvGraphicFramePr>
                <a:graphicFrameLocks noChangeAspect="1"/>
              </p:cNvGraphicFramePr>
              <p:nvPr/>
            </p:nvGraphicFramePr>
            <p:xfrm>
              <a:off x="3200394" y="3931923"/>
              <a:ext cx="1192804" cy="11658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3" name="Bitmap Image" r:id="rId10" imgW="1695687" imgH="1657581" progId="PBrush">
                      <p:embed/>
                    </p:oleObj>
                  </mc:Choice>
                  <mc:Fallback>
                    <p:oleObj name="Bitmap Image" r:id="rId10" imgW="1695687" imgH="1657581" progId="PBrush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0394" y="3931923"/>
                            <a:ext cx="1192804" cy="11658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6"/>
              <p:cNvGraphicFramePr>
                <a:graphicFrameLocks noChangeAspect="1"/>
              </p:cNvGraphicFramePr>
              <p:nvPr/>
            </p:nvGraphicFramePr>
            <p:xfrm>
              <a:off x="3102704" y="5829300"/>
              <a:ext cx="1285874" cy="1028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4" name="Bitmap Image" r:id="rId12" imgW="1800476" imgH="1467055" progId="PBrush">
                      <p:embed/>
                    </p:oleObj>
                  </mc:Choice>
                  <mc:Fallback>
                    <p:oleObj name="Bitmap Image" r:id="rId12" imgW="1800476" imgH="1467055" progId="PBrush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2704" y="5829300"/>
                            <a:ext cx="1285874" cy="1028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6"/>
              <p:cNvGraphicFramePr>
                <a:graphicFrameLocks noChangeAspect="1"/>
              </p:cNvGraphicFramePr>
              <p:nvPr/>
            </p:nvGraphicFramePr>
            <p:xfrm>
              <a:off x="254996" y="5829300"/>
              <a:ext cx="1371598" cy="1028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5" name="Bitmap Image" r:id="rId14" imgW="1800476" imgH="1467055" progId="PBrush">
                      <p:embed/>
                    </p:oleObj>
                  </mc:Choice>
                  <mc:Fallback>
                    <p:oleObj name="Bitmap Image" r:id="rId14" imgW="1800476" imgH="1467055" progId="PBrush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4996" y="5829300"/>
                            <a:ext cx="1371598" cy="1028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6" name="Group 25"/>
              <p:cNvGrpSpPr/>
              <p:nvPr/>
            </p:nvGrpSpPr>
            <p:grpSpPr>
              <a:xfrm>
                <a:off x="354598" y="5378196"/>
                <a:ext cx="411480" cy="182880"/>
                <a:chOff x="990600" y="3581400"/>
                <a:chExt cx="411480" cy="182880"/>
              </a:xfrm>
            </p:grpSpPr>
            <p:sp>
              <p:nvSpPr>
                <p:cNvPr id="27" name="Oval 26"/>
                <p:cNvSpPr/>
                <p:nvPr/>
              </p:nvSpPr>
              <p:spPr bwMode="auto">
                <a:xfrm>
                  <a:off x="1219200" y="3581400"/>
                  <a:ext cx="182880" cy="182880"/>
                </a:xfrm>
                <a:prstGeom prst="ellipse">
                  <a:avLst/>
                </a:prstGeom>
                <a:solidFill>
                  <a:srgbClr val="E65C73"/>
                </a:solidFill>
                <a:ln w="9525" cap="flat" cmpd="sng" algn="ctr">
                  <a:solidFill>
                    <a:srgbClr val="E65C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990600" y="3602420"/>
                  <a:ext cx="304800" cy="137160"/>
                </a:xfrm>
                <a:prstGeom prst="rect">
                  <a:avLst/>
                </a:prstGeom>
                <a:solidFill>
                  <a:srgbClr val="E65C73"/>
                </a:solidFill>
                <a:ln w="9525" cap="flat" cmpd="sng" algn="ctr">
                  <a:solidFill>
                    <a:srgbClr val="E65C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pic>
            <p:nvPicPr>
              <p:cNvPr id="30" name="Picture 29" descr="double arrows.t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6198" y="4351020"/>
                <a:ext cx="1063752" cy="207264"/>
              </a:xfrm>
              <a:prstGeom prst="rect">
                <a:avLst/>
              </a:prstGeom>
            </p:spPr>
          </p:pic>
          <p:grpSp>
            <p:nvGrpSpPr>
              <p:cNvPr id="31" name="Group 17"/>
              <p:cNvGrpSpPr/>
              <p:nvPr/>
            </p:nvGrpSpPr>
            <p:grpSpPr>
              <a:xfrm>
                <a:off x="2030998" y="3893820"/>
                <a:ext cx="239111" cy="457201"/>
                <a:chOff x="4409090" y="2209800"/>
                <a:chExt cx="239111" cy="457201"/>
              </a:xfrm>
            </p:grpSpPr>
            <p:grpSp>
              <p:nvGrpSpPr>
                <p:cNvPr id="32" name="Group 40"/>
                <p:cNvGrpSpPr/>
                <p:nvPr/>
              </p:nvGrpSpPr>
              <p:grpSpPr>
                <a:xfrm>
                  <a:off x="4419600" y="2286000"/>
                  <a:ext cx="228601" cy="381001"/>
                  <a:chOff x="4543139" y="2180940"/>
                  <a:chExt cx="228601" cy="381001"/>
                </a:xfrm>
              </p:grpSpPr>
              <p:sp>
                <p:nvSpPr>
                  <p:cNvPr id="34" name="Rectangle 33"/>
                  <p:cNvSpPr/>
                  <p:nvPr/>
                </p:nvSpPr>
                <p:spPr bwMode="auto">
                  <a:xfrm rot="18924614">
                    <a:off x="4543139" y="2333341"/>
                    <a:ext cx="228600" cy="228600"/>
                  </a:xfrm>
                  <a:prstGeom prst="rect">
                    <a:avLst/>
                  </a:prstGeom>
                  <a:solidFill>
                    <a:srgbClr val="00B05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 rot="18924614">
                    <a:off x="4543140" y="2180940"/>
                    <a:ext cx="228600" cy="228600"/>
                  </a:xfrm>
                  <a:prstGeom prst="rect">
                    <a:avLst/>
                  </a:prstGeom>
                  <a:solidFill>
                    <a:srgbClr val="00B05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33" name="Rectangle 32"/>
                <p:cNvSpPr/>
                <p:nvPr/>
              </p:nvSpPr>
              <p:spPr bwMode="auto">
                <a:xfrm>
                  <a:off x="4409090" y="2209800"/>
                  <a:ext cx="228600" cy="762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1954798" y="4579620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</a:rPr>
                  <a:t>K’</a:t>
                </a:r>
                <a:r>
                  <a:rPr lang="en-US" baseline="-25000" dirty="0" err="1" smtClean="0">
                    <a:solidFill>
                      <a:srgbClr val="000000"/>
                    </a:solidFill>
                  </a:rPr>
                  <a:t>m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7" name="Picture 36" descr="double arrows.t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5648" y="6096000"/>
                <a:ext cx="1063752" cy="207264"/>
              </a:xfrm>
              <a:prstGeom prst="rect">
                <a:avLst/>
              </a:prstGeom>
            </p:spPr>
          </p:pic>
          <p:grpSp>
            <p:nvGrpSpPr>
              <p:cNvPr id="38" name="Group 17"/>
              <p:cNvGrpSpPr/>
              <p:nvPr/>
            </p:nvGrpSpPr>
            <p:grpSpPr>
              <a:xfrm>
                <a:off x="2060448" y="5638800"/>
                <a:ext cx="239111" cy="457201"/>
                <a:chOff x="4409090" y="2209800"/>
                <a:chExt cx="239111" cy="457201"/>
              </a:xfrm>
            </p:grpSpPr>
            <p:grpSp>
              <p:nvGrpSpPr>
                <p:cNvPr id="39" name="Group 40"/>
                <p:cNvGrpSpPr/>
                <p:nvPr/>
              </p:nvGrpSpPr>
              <p:grpSpPr>
                <a:xfrm>
                  <a:off x="4419600" y="2286000"/>
                  <a:ext cx="228601" cy="381001"/>
                  <a:chOff x="4543139" y="2180940"/>
                  <a:chExt cx="228601" cy="381001"/>
                </a:xfrm>
              </p:grpSpPr>
              <p:sp>
                <p:nvSpPr>
                  <p:cNvPr id="41" name="Rectangle 40"/>
                  <p:cNvSpPr/>
                  <p:nvPr/>
                </p:nvSpPr>
                <p:spPr bwMode="auto">
                  <a:xfrm rot="18924614">
                    <a:off x="4543139" y="2333341"/>
                    <a:ext cx="228600" cy="228600"/>
                  </a:xfrm>
                  <a:prstGeom prst="rect">
                    <a:avLst/>
                  </a:prstGeom>
                  <a:solidFill>
                    <a:srgbClr val="00B05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 bwMode="auto">
                  <a:xfrm rot="18924614">
                    <a:off x="4543140" y="2180940"/>
                    <a:ext cx="228600" cy="228600"/>
                  </a:xfrm>
                  <a:prstGeom prst="rect">
                    <a:avLst/>
                  </a:prstGeom>
                  <a:solidFill>
                    <a:srgbClr val="00B05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0" name="Rectangle 39"/>
                <p:cNvSpPr/>
                <p:nvPr/>
              </p:nvSpPr>
              <p:spPr bwMode="auto">
                <a:xfrm>
                  <a:off x="4409090" y="2209800"/>
                  <a:ext cx="228600" cy="762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1984248" y="6324600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</a:rPr>
                  <a:t>K’</a:t>
                </a:r>
                <a:r>
                  <a:rPr lang="en-US" baseline="-25000" dirty="0" err="1" smtClean="0">
                    <a:solidFill>
                      <a:srgbClr val="000000"/>
                    </a:solidFill>
                  </a:rPr>
                  <a:t>m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4" name="Picture 43" descr="double arrows.t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500759" y="5442841"/>
                <a:ext cx="838200" cy="163317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990600" y="5340096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K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3276600" y="5416296"/>
                <a:ext cx="411480" cy="182880"/>
                <a:chOff x="990600" y="3581400"/>
                <a:chExt cx="411480" cy="182880"/>
              </a:xfrm>
            </p:grpSpPr>
            <p:sp>
              <p:nvSpPr>
                <p:cNvPr id="47" name="Oval 46"/>
                <p:cNvSpPr/>
                <p:nvPr/>
              </p:nvSpPr>
              <p:spPr bwMode="auto">
                <a:xfrm>
                  <a:off x="1219200" y="3581400"/>
                  <a:ext cx="182880" cy="182880"/>
                </a:xfrm>
                <a:prstGeom prst="ellipse">
                  <a:avLst/>
                </a:prstGeom>
                <a:solidFill>
                  <a:srgbClr val="E65C73"/>
                </a:solidFill>
                <a:ln w="9525" cap="flat" cmpd="sng" algn="ctr">
                  <a:solidFill>
                    <a:srgbClr val="E65C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990600" y="3602420"/>
                  <a:ext cx="304800" cy="137160"/>
                </a:xfrm>
                <a:prstGeom prst="rect">
                  <a:avLst/>
                </a:prstGeom>
                <a:solidFill>
                  <a:srgbClr val="E65C73"/>
                </a:solidFill>
                <a:ln w="9525" cap="flat" cmpd="sng" algn="ctr">
                  <a:solidFill>
                    <a:srgbClr val="E65C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pic>
            <p:nvPicPr>
              <p:cNvPr id="49" name="Picture 48" descr="double arrows.t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3396359" y="5442841"/>
                <a:ext cx="838200" cy="163317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3886200" y="534566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K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605494" y="3827552"/>
                <a:ext cx="1076503" cy="3409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Substrate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343400" y="3810000"/>
              <a:ext cx="2307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2. Noncompetitive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477000" y="1676400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 is the inhibitor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1. Competitive Inhibition</a:t>
            </a:r>
            <a:endParaRPr lang="en-US" dirty="0"/>
          </a:p>
        </p:txBody>
      </p:sp>
      <p:graphicFrame>
        <p:nvGraphicFramePr>
          <p:cNvPr id="1024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010745"/>
              </p:ext>
            </p:extLst>
          </p:nvPr>
        </p:nvGraphicFramePr>
        <p:xfrm>
          <a:off x="920750" y="1123950"/>
          <a:ext cx="43656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Equation" r:id="rId4" imgW="4356000" imgH="1079280" progId="Equation.DSMT4">
                  <p:embed/>
                </p:oleObj>
              </mc:Choice>
              <mc:Fallback>
                <p:oleObj name="Equation" r:id="rId4" imgW="4356000" imgH="10792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123950"/>
                        <a:ext cx="4365625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857682"/>
              </p:ext>
            </p:extLst>
          </p:nvPr>
        </p:nvGraphicFramePr>
        <p:xfrm>
          <a:off x="1898650" y="2219325"/>
          <a:ext cx="23050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Equation" r:id="rId6" imgW="2298600" imgH="761760" progId="Equation.DSMT4">
                  <p:embed/>
                </p:oleObj>
              </mc:Choice>
              <mc:Fallback>
                <p:oleObj name="Equation" r:id="rId6" imgW="2298600" imgH="7617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0" y="2219325"/>
                        <a:ext cx="2305050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544488512"/>
              </p:ext>
            </p:extLst>
          </p:nvPr>
        </p:nvGraphicFramePr>
        <p:xfrm>
          <a:off x="76200" y="3000608"/>
          <a:ext cx="3657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TextBox 1"/>
          <p:cNvSpPr txBox="1"/>
          <p:nvPr/>
        </p:nvSpPr>
        <p:spPr>
          <a:xfrm>
            <a:off x="1524000" y="3381285"/>
            <a:ext cx="18288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70C0"/>
                </a:solidFill>
              </a:rPr>
              <a:t>Uninhibited reaction</a:t>
            </a:r>
            <a:endParaRPr lang="en-US" sz="1400" b="1" dirty="0">
              <a:solidFill>
                <a:srgbClr val="0070C0"/>
              </a:solidFill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189490431"/>
              </p:ext>
            </p:extLst>
          </p:nvPr>
        </p:nvGraphicFramePr>
        <p:xfrm>
          <a:off x="4495800" y="3200221"/>
          <a:ext cx="4343400" cy="335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165575"/>
              </p:ext>
            </p:extLst>
          </p:nvPr>
        </p:nvGraphicFramePr>
        <p:xfrm>
          <a:off x="5935663" y="2631375"/>
          <a:ext cx="23018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Equation" r:id="rId10" imgW="2908080" imgH="761760" progId="Equation.DSMT4">
                  <p:embed/>
                </p:oleObj>
              </mc:Choice>
              <mc:Fallback>
                <p:oleObj name="Equation" r:id="rId10" imgW="290808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2631375"/>
                        <a:ext cx="2301875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5029200" y="6248400"/>
            <a:ext cx="411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Slope = </a:t>
            </a:r>
            <a:r>
              <a:rPr lang="en-US" sz="1600" dirty="0" smtClean="0"/>
              <a:t>K</a:t>
            </a:r>
            <a:r>
              <a:rPr lang="en-US" sz="1600" baseline="-25000" dirty="0" smtClean="0"/>
              <a:t>m</a:t>
            </a:r>
            <a:r>
              <a:rPr lang="en-US" sz="1600" dirty="0" smtClean="0"/>
              <a:t>/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max</a:t>
            </a:r>
            <a:r>
              <a:rPr lang="en-US" sz="1600" baseline="-25000" dirty="0" smtClean="0"/>
              <a:t>   </a:t>
            </a:r>
            <a:r>
              <a:rPr lang="en-US" sz="1600" dirty="0" smtClean="0"/>
              <a:t>y-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1/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max</a:t>
            </a:r>
            <a:r>
              <a:rPr lang="en-US" sz="1600" baseline="-25000" dirty="0" smtClean="0"/>
              <a:t>  </a:t>
            </a:r>
            <a:r>
              <a:rPr lang="en-US" sz="1600" dirty="0" smtClean="0"/>
              <a:t>x-</a:t>
            </a:r>
            <a:r>
              <a:rPr lang="en-US" sz="1600" dirty="0" err="1" smtClean="0"/>
              <a:t>int</a:t>
            </a:r>
            <a:r>
              <a:rPr lang="en-US" sz="1600" dirty="0" smtClean="0"/>
              <a:t>= </a:t>
            </a:r>
            <a:r>
              <a:rPr lang="en-US" sz="1600" dirty="0"/>
              <a:t>-1/K</a:t>
            </a:r>
            <a:r>
              <a:rPr lang="en-US" sz="1600" baseline="-25000" dirty="0"/>
              <a:t>m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" y="5966118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CC"/>
                </a:solidFill>
              </a:rPr>
              <a:t>Can be overcome by high substrate concentration</a:t>
            </a:r>
            <a:endParaRPr lang="en-US" sz="2000" b="1" dirty="0">
              <a:solidFill>
                <a:srgbClr val="6600CC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6297169" y="228600"/>
            <a:ext cx="2688675" cy="1554480"/>
            <a:chOff x="6297168" y="187504"/>
            <a:chExt cx="2846832" cy="1685544"/>
          </a:xfrm>
        </p:grpSpPr>
        <p:pic>
          <p:nvPicPr>
            <p:cNvPr id="3" name="Picture 2" descr="competitive inhib scheme.ti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97168" y="187504"/>
              <a:ext cx="2846832" cy="1685544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6831013" y="995452"/>
              <a:ext cx="2236787" cy="584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u="sng" dirty="0">
                  <a:solidFill>
                    <a:srgbClr val="000000"/>
                  </a:solidFill>
                  <a:latin typeface="Arial" charset="0"/>
                </a:rPr>
                <a:t>Substrate</a:t>
              </a: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 and </a:t>
              </a:r>
              <a:r>
                <a:rPr lang="en-US" sz="1600" u="sng" dirty="0">
                  <a:solidFill>
                    <a:srgbClr val="000000"/>
                  </a:solidFill>
                  <a:latin typeface="Arial" charset="0"/>
                </a:rPr>
                <a:t>inhibitor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compete for </a:t>
              </a:r>
              <a:r>
                <a:rPr lang="en-US" sz="1600" u="sng" dirty="0">
                  <a:solidFill>
                    <a:srgbClr val="000000"/>
                  </a:solidFill>
                  <a:latin typeface="Arial" charset="0"/>
                </a:rPr>
                <a:t>same</a:t>
              </a: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 site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269182" y="1793175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K</a:t>
            </a:r>
            <a:r>
              <a:rPr lang="en-US" sz="2000" baseline="-25000" dirty="0" smtClean="0">
                <a:solidFill>
                  <a:srgbClr val="C00000"/>
                </a:solidFill>
              </a:rPr>
              <a:t>m, app</a:t>
            </a:r>
            <a:r>
              <a:rPr lang="en-US" sz="2000" dirty="0" smtClean="0">
                <a:solidFill>
                  <a:srgbClr val="C00000"/>
                </a:solidFill>
              </a:rPr>
              <a:t> &gt;K</a:t>
            </a:r>
            <a:r>
              <a:rPr lang="en-US" sz="2000" baseline="-25000" dirty="0" smtClean="0">
                <a:solidFill>
                  <a:srgbClr val="C00000"/>
                </a:solidFill>
              </a:rPr>
              <a:t>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6172200" y="2174175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max</a:t>
            </a:r>
            <a:r>
              <a:rPr lang="en-US" sz="2000" baseline="-25000" dirty="0" smtClean="0">
                <a:solidFill>
                  <a:srgbClr val="C00000"/>
                </a:solidFill>
              </a:rPr>
              <a:t>, app</a:t>
            </a:r>
            <a:r>
              <a:rPr lang="en-US" sz="2000" dirty="0" smtClean="0">
                <a:solidFill>
                  <a:srgbClr val="C00000"/>
                </a:solidFill>
              </a:rPr>
              <a:t> =</a:t>
            </a:r>
            <a:r>
              <a:rPr lang="en-US" sz="2000" dirty="0" err="1" smtClean="0">
                <a:solidFill>
                  <a:srgbClr val="C0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max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819090"/>
            <a:ext cx="287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Competitive inhibition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819090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 inhibition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2140803"/>
            <a:ext cx="1752600" cy="830997"/>
            <a:chOff x="76200" y="2140803"/>
            <a:chExt cx="175260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2140803"/>
              <a:ext cx="15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srgbClr val="0000FF"/>
                  </a:solidFill>
                </a:rPr>
                <a:t>K</a:t>
              </a:r>
              <a:r>
                <a:rPr lang="en-US" sz="1600" b="1" baseline="-25000" dirty="0" smtClean="0">
                  <a:solidFill>
                    <a:srgbClr val="0000FF"/>
                  </a:solidFill>
                </a:rPr>
                <a:t>m</a:t>
              </a:r>
              <a:r>
                <a:rPr lang="en-US" sz="1600" dirty="0" smtClean="0">
                  <a:solidFill>
                    <a:srgbClr val="0000FF"/>
                  </a:solidFill>
                </a:rPr>
                <a:t>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observed</a:t>
              </a:r>
              <a:r>
                <a:rPr lang="en-US" sz="1600" dirty="0" smtClean="0">
                  <a:solidFill>
                    <a:srgbClr val="0000FF"/>
                  </a:solidFill>
                </a:rPr>
                <a:t> w/ competitive inhibitor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524000" y="2590800"/>
              <a:ext cx="30480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323228" y="3080524"/>
            <a:ext cx="1814480" cy="923462"/>
            <a:chOff x="3323228" y="3080524"/>
            <a:chExt cx="1814480" cy="92346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3323228" y="3298902"/>
              <a:ext cx="228600" cy="70508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468684" y="3080524"/>
              <a:ext cx="1669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Will reach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V</a:t>
              </a:r>
              <a:r>
                <a:rPr lang="en-US" sz="1600" baseline="-25000" dirty="0" err="1" smtClean="0">
                  <a:solidFill>
                    <a:srgbClr val="C00000"/>
                  </a:solidFill>
                </a:rPr>
                <a:t>max</a:t>
              </a:r>
              <a:r>
                <a:rPr lang="en-US" sz="1600" dirty="0" smtClean="0">
                  <a:solidFill>
                    <a:srgbClr val="C00000"/>
                  </a:solidFill>
                </a:rPr>
                <a:t> of uninhibited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rxn</a:t>
              </a:r>
              <a:r>
                <a:rPr lang="en-US" sz="1600" dirty="0" smtClean="0">
                  <a:solidFill>
                    <a:srgbClr val="C00000"/>
                  </a:solidFill>
                </a:rPr>
                <a:t> at high C</a:t>
              </a:r>
              <a:r>
                <a:rPr lang="en-US" sz="1600" baseline="-25000" dirty="0" smtClean="0">
                  <a:solidFill>
                    <a:srgbClr val="C00000"/>
                  </a:solidFill>
                </a:rPr>
                <a:t>S</a:t>
              </a:r>
              <a:endParaRPr lang="en-US" sz="1600" dirty="0" smtClean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24" grpId="0"/>
      <p:bldGraphic spid="25" grpId="0">
        <p:bldAsOne/>
      </p:bldGraphic>
      <p:bldP spid="27" grpId="0"/>
      <p:bldP spid="28" grpId="0"/>
      <p:bldP spid="13" grpId="0"/>
      <p:bldP spid="14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268273"/>
              </p:ext>
            </p:extLst>
          </p:nvPr>
        </p:nvGraphicFramePr>
        <p:xfrm>
          <a:off x="179388" y="1231900"/>
          <a:ext cx="529431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" name="Equation" r:id="rId3" imgW="5295600" imgH="749160" progId="Equation.DSMT4">
                  <p:embed/>
                </p:oleObj>
              </mc:Choice>
              <mc:Fallback>
                <p:oleObj name="Equation" r:id="rId3" imgW="5295600" imgH="7491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31900"/>
                        <a:ext cx="5294312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2. Noncompetitive Inhibition</a:t>
            </a:r>
            <a:endParaRPr lang="en-US" dirty="0"/>
          </a:p>
        </p:txBody>
      </p:sp>
      <p:sp>
        <p:nvSpPr>
          <p:cNvPr id="2061" name="Text Box 5"/>
          <p:cNvSpPr txBox="1">
            <a:spLocks noChangeArrowheads="1"/>
          </p:cNvSpPr>
          <p:nvPr/>
        </p:nvSpPr>
        <p:spPr bwMode="auto">
          <a:xfrm>
            <a:off x="5403850" y="1981200"/>
            <a:ext cx="374015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substrate and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inhibitor bind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different sites</a:t>
            </a:r>
          </a:p>
        </p:txBody>
      </p:sp>
      <p:graphicFrame>
        <p:nvGraphicFramePr>
          <p:cNvPr id="2056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399043"/>
              </p:ext>
            </p:extLst>
          </p:nvPr>
        </p:nvGraphicFramePr>
        <p:xfrm>
          <a:off x="5562600" y="5964300"/>
          <a:ext cx="26368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" name="Equation" r:id="rId5" imgW="3238200" imgH="787320" progId="Equation.DSMT4">
                  <p:embed/>
                </p:oleObj>
              </mc:Choice>
              <mc:Fallback>
                <p:oleObj name="Equation" r:id="rId5" imgW="3238200" imgH="78732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964300"/>
                        <a:ext cx="2636837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 descr="noncompetitive inhib scheme.t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8531" y="295656"/>
            <a:ext cx="2625469" cy="1554480"/>
          </a:xfrm>
          <a:prstGeom prst="rect">
            <a:avLst/>
          </a:prstGeom>
        </p:spPr>
      </p:pic>
      <p:graphicFrame>
        <p:nvGraphicFramePr>
          <p:cNvPr id="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75240"/>
              </p:ext>
            </p:extLst>
          </p:nvPr>
        </p:nvGraphicFramePr>
        <p:xfrm>
          <a:off x="2070100" y="1957388"/>
          <a:ext cx="189230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8" name="Equation" r:id="rId8" imgW="1892160" imgH="1015920" progId="Equation.DSMT4">
                  <p:embed/>
                </p:oleObj>
              </mc:Choice>
              <mc:Fallback>
                <p:oleObj name="Equation" r:id="rId8" imgW="1892160" imgH="1015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957388"/>
                        <a:ext cx="1892300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914400" y="5903913"/>
            <a:ext cx="1842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max</a:t>
            </a:r>
            <a:r>
              <a:rPr lang="en-US" sz="2000" baseline="-25000" dirty="0" smtClean="0">
                <a:solidFill>
                  <a:srgbClr val="C00000"/>
                </a:solidFill>
              </a:rPr>
              <a:t>, app</a:t>
            </a:r>
            <a:r>
              <a:rPr lang="en-US" sz="2000" dirty="0" smtClean="0">
                <a:solidFill>
                  <a:srgbClr val="C00000"/>
                </a:solidFill>
              </a:rPr>
              <a:t> &lt; </a:t>
            </a:r>
            <a:r>
              <a:rPr lang="en-US" sz="2000" dirty="0" err="1" smtClean="0">
                <a:solidFill>
                  <a:srgbClr val="C0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max</a:t>
            </a:r>
            <a:endParaRPr lang="en-US" sz="2000" baseline="-25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K</a:t>
            </a:r>
            <a:r>
              <a:rPr lang="en-US" sz="2000" baseline="-25000" dirty="0" smtClean="0">
                <a:solidFill>
                  <a:srgbClr val="C00000"/>
                </a:solidFill>
              </a:rPr>
              <a:t>m, app</a:t>
            </a:r>
            <a:r>
              <a:rPr lang="en-US" sz="2000" dirty="0" smtClean="0">
                <a:solidFill>
                  <a:srgbClr val="C00000"/>
                </a:solidFill>
              </a:rPr>
              <a:t> = K</a:t>
            </a:r>
            <a:r>
              <a:rPr lang="en-US" sz="2000" baseline="-25000" dirty="0" smtClean="0">
                <a:solidFill>
                  <a:srgbClr val="C00000"/>
                </a:solidFill>
              </a:rPr>
              <a:t>m</a:t>
            </a:r>
            <a:r>
              <a:rPr lang="en-US" sz="2000" dirty="0" smtClean="0">
                <a:solidFill>
                  <a:srgbClr val="C00000"/>
                </a:solidFill>
              </a:rPr>
              <a:t> 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90932" y="4313992"/>
            <a:ext cx="194868" cy="211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52934" y="2819400"/>
            <a:ext cx="4812411" cy="3047695"/>
            <a:chOff x="152400" y="3124200"/>
            <a:chExt cx="5211086" cy="3300175"/>
          </a:xfrm>
        </p:grpSpPr>
        <p:grpSp>
          <p:nvGrpSpPr>
            <p:cNvPr id="34" name="Group 33"/>
            <p:cNvGrpSpPr/>
            <p:nvPr/>
          </p:nvGrpSpPr>
          <p:grpSpPr>
            <a:xfrm>
              <a:off x="152400" y="3124200"/>
              <a:ext cx="5211086" cy="3300175"/>
              <a:chOff x="152400" y="3124200"/>
              <a:chExt cx="5211086" cy="3300175"/>
            </a:xfrm>
          </p:grpSpPr>
          <p:grpSp>
            <p:nvGrpSpPr>
              <p:cNvPr id="39" name="Group 38"/>
              <p:cNvGrpSpPr>
                <a:grpSpLocks noChangeAspect="1"/>
              </p:cNvGrpSpPr>
              <p:nvPr/>
            </p:nvGrpSpPr>
            <p:grpSpPr>
              <a:xfrm>
                <a:off x="152400" y="3124200"/>
                <a:ext cx="5211086" cy="3300175"/>
                <a:chOff x="990600" y="2951913"/>
                <a:chExt cx="3753616" cy="2377160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990600" y="2951913"/>
                  <a:ext cx="3753616" cy="2377160"/>
                  <a:chOff x="990600" y="2951913"/>
                  <a:chExt cx="3753616" cy="2377160"/>
                </a:xfrm>
              </p:grpSpPr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990600" y="2951913"/>
                    <a:ext cx="3753616" cy="2308030"/>
                    <a:chOff x="990600" y="3254570"/>
                    <a:chExt cx="3753616" cy="2308030"/>
                  </a:xfrm>
                </p:grpSpPr>
                <p:pic>
                  <p:nvPicPr>
                    <p:cNvPr id="49" name="Picture 31" descr="C:\Documents and Settings\Longo\My Documents\Powerpoint\ECH161A\5thlecture\NONCOMPET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90600" y="3354388"/>
                      <a:ext cx="3182937" cy="2208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50" name="Line 4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303337" y="3740150"/>
                      <a:ext cx="12620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6225" y="4428727"/>
                      <a:ext cx="937991" cy="3120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dirty="0" smtClean="0"/>
                        <a:t>higher C</a:t>
                      </a:r>
                      <a:r>
                        <a:rPr lang="en-US" sz="2000" baseline="-25000" dirty="0" smtClean="0"/>
                        <a:t>I</a:t>
                      </a:r>
                      <a:endParaRPr lang="en-US" sz="2000" dirty="0"/>
                    </a:p>
                  </p:txBody>
                </p:sp>
                <p:sp>
                  <p:nvSpPr>
                    <p:cNvPr id="52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41675" y="3254570"/>
                      <a:ext cx="611188" cy="28820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2000" dirty="0"/>
                        <a:t>No I</a:t>
                      </a:r>
                    </a:p>
                  </p:txBody>
                </p:sp>
                <p:sp>
                  <p:nvSpPr>
                    <p:cNvPr id="53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22712" y="3983038"/>
                      <a:ext cx="398463" cy="3120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I</a:t>
                      </a:r>
                      <a:endParaRPr lang="en-US" sz="2000" dirty="0"/>
                    </a:p>
                  </p:txBody>
                </p:sp>
                <p:sp>
                  <p:nvSpPr>
                    <p:cNvPr id="54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8984" y="3437072"/>
                      <a:ext cx="488654" cy="2882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V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max</a:t>
                      </a:r>
                      <a:endParaRPr lang="en-US" sz="2000" baseline="30000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55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9208" y="4269653"/>
                      <a:ext cx="727670" cy="2882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V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max,app</a:t>
                      </a:r>
                      <a:endParaRPr lang="en-US" sz="2000" baseline="30000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56" name="Line 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311275" y="4578350"/>
                      <a:ext cx="1550987" cy="793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096" y="3848920"/>
                      <a:ext cx="727670" cy="2882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V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max,app</a:t>
                      </a:r>
                      <a:endParaRPr lang="en-US" sz="2000" baseline="30000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1514406" y="5001964"/>
                    <a:ext cx="1332663" cy="327109"/>
                    <a:chOff x="1514406" y="5001964"/>
                    <a:chExt cx="1332663" cy="327109"/>
                  </a:xfrm>
                </p:grpSpPr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2469222" y="5001964"/>
                      <a:ext cx="377847" cy="3120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S</a:t>
                      </a:r>
                      <a:endParaRPr lang="en-US" sz="2000" baseline="-25000" dirty="0"/>
                    </a:p>
                  </p:txBody>
                </p:sp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1514406" y="5040868"/>
                      <a:ext cx="359332" cy="28820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 smtClean="0"/>
                        <a:t>K</a:t>
                      </a:r>
                      <a:r>
                        <a:rPr lang="en-US" sz="2000" baseline="-25000" dirty="0" smtClean="0"/>
                        <a:t>m</a:t>
                      </a:r>
                      <a:endParaRPr lang="en-US" sz="2000" dirty="0"/>
                    </a:p>
                  </p:txBody>
                </p:sp>
              </p:grpSp>
            </p:grpSp>
            <p:sp>
              <p:nvSpPr>
                <p:cNvPr id="4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340778" y="3840822"/>
                  <a:ext cx="1550987" cy="79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228600" y="4191000"/>
                <a:ext cx="394374" cy="399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endParaRPr lang="en-US" dirty="0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152400" y="45720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953000" y="2536257"/>
            <a:ext cx="4081868" cy="3357672"/>
            <a:chOff x="5062132" y="3263900"/>
            <a:chExt cx="4081868" cy="3357672"/>
          </a:xfrm>
        </p:grpSpPr>
        <p:grpSp>
          <p:nvGrpSpPr>
            <p:cNvPr id="75" name="Group 74"/>
            <p:cNvGrpSpPr/>
            <p:nvPr/>
          </p:nvGrpSpPr>
          <p:grpSpPr>
            <a:xfrm>
              <a:off x="5062132" y="3263900"/>
              <a:ext cx="4081868" cy="3357672"/>
              <a:chOff x="5062132" y="3124200"/>
              <a:chExt cx="4081868" cy="3357672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5062132" y="3429000"/>
                <a:ext cx="4081868" cy="3048000"/>
                <a:chOff x="5062132" y="3429000"/>
                <a:chExt cx="4081868" cy="3048000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5062132" y="3429000"/>
                  <a:ext cx="4081868" cy="3048000"/>
                  <a:chOff x="5062132" y="3429000"/>
                  <a:chExt cx="4081868" cy="3048000"/>
                </a:xfrm>
              </p:grpSpPr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5062132" y="3429000"/>
                    <a:ext cx="4081868" cy="3048000"/>
                    <a:chOff x="5062132" y="3429000"/>
                    <a:chExt cx="4081868" cy="3048000"/>
                  </a:xfrm>
                </p:grpSpPr>
                <p:pic>
                  <p:nvPicPr>
                    <p:cNvPr id="87" name="Picture 32" descr="C:\Documents and Settings\Longo\My Documents\Powerpoint\ECH161A\5thlecture\ENZ11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/>
                    <a:srcRect r="10073"/>
                    <a:stretch>
                      <a:fillRect/>
                    </a:stretch>
                  </p:blipFill>
                  <p:spPr bwMode="auto">
                    <a:xfrm>
                      <a:off x="5062132" y="3429000"/>
                      <a:ext cx="4081868" cy="30175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553199" y="5943600"/>
                      <a:ext cx="1025525" cy="457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5562600" y="6019800"/>
                      <a:ext cx="609600" cy="457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6" name="Rectangle 85"/>
                  <p:cNvSpPr/>
                  <p:nvPr/>
                </p:nvSpPr>
                <p:spPr>
                  <a:xfrm>
                    <a:off x="5473700" y="4508500"/>
                    <a:ext cx="4699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4" name="Rectangle 83"/>
                <p:cNvSpPr/>
                <p:nvPr/>
              </p:nvSpPr>
              <p:spPr>
                <a:xfrm>
                  <a:off x="8382000" y="3810000"/>
                  <a:ext cx="7620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aphicFrame>
            <p:nvGraphicFramePr>
              <p:cNvPr id="78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3571376"/>
                  </p:ext>
                </p:extLst>
              </p:nvPr>
            </p:nvGraphicFramePr>
            <p:xfrm>
              <a:off x="6248400" y="5228860"/>
              <a:ext cx="1828656" cy="651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9" name="Equation" r:id="rId12" imgW="2031840" imgH="723600" progId="Equation.DSMT4">
                      <p:embed/>
                    </p:oleObj>
                  </mc:Choice>
                  <mc:Fallback>
                    <p:oleObj name="Equation" r:id="rId12" imgW="2031840" imgH="723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48400" y="5228860"/>
                            <a:ext cx="1828656" cy="651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9" name="Object 7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7013651"/>
                  </p:ext>
                </p:extLst>
              </p:nvPr>
            </p:nvGraphicFramePr>
            <p:xfrm>
              <a:off x="7148107" y="5904481"/>
              <a:ext cx="325438" cy="549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50" name="Equation" r:id="rId14" imgW="406080" imgH="685800" progId="Equation.DSMT4">
                      <p:embed/>
                    </p:oleObj>
                  </mc:Choice>
                  <mc:Fallback>
                    <p:oleObj name="Equation" r:id="rId14" imgW="406080" imgH="685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48107" y="5904481"/>
                            <a:ext cx="325438" cy="5492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" name="Object 7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39093048"/>
                  </p:ext>
                </p:extLst>
              </p:nvPr>
            </p:nvGraphicFramePr>
            <p:xfrm>
              <a:off x="5499100" y="5943600"/>
              <a:ext cx="477504" cy="538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51" name="Equation" r:id="rId16" imgW="596880" imgH="672840" progId="Equation.DSMT4">
                      <p:embed/>
                    </p:oleObj>
                  </mc:Choice>
                  <mc:Fallback>
                    <p:oleObj name="Equation" r:id="rId16" imgW="596880" imgH="6728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99100" y="5943600"/>
                            <a:ext cx="477504" cy="5382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" name="Object 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634751"/>
                  </p:ext>
                </p:extLst>
              </p:nvPr>
            </p:nvGraphicFramePr>
            <p:xfrm>
              <a:off x="5936845" y="3601018"/>
              <a:ext cx="266700" cy="723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52" name="Equation" r:id="rId18" imgW="266400" imgH="723600" progId="Equation.DSMT4">
                      <p:embed/>
                    </p:oleObj>
                  </mc:Choice>
                  <mc:Fallback>
                    <p:oleObj name="Equation" r:id="rId18" imgW="266400" imgH="723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36845" y="3601018"/>
                            <a:ext cx="266700" cy="723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" name="TextBox 81"/>
              <p:cNvSpPr txBox="1"/>
              <p:nvPr/>
            </p:nvSpPr>
            <p:spPr>
              <a:xfrm>
                <a:off x="7776318" y="3124200"/>
                <a:ext cx="13676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Increasing</a:t>
                </a:r>
              </a:p>
              <a:p>
                <a:pPr algn="ctr"/>
                <a:r>
                  <a:rPr lang="en-US" sz="2000" dirty="0" smtClean="0"/>
                  <a:t> C</a:t>
                </a:r>
                <a:r>
                  <a:rPr lang="en-US" sz="2000" baseline="-25000" dirty="0" smtClean="0"/>
                  <a:t>I</a:t>
                </a:r>
                <a:endParaRPr lang="en-US" sz="2000" dirty="0"/>
              </a:p>
            </p:txBody>
          </p:sp>
        </p:grpSp>
        <p:graphicFrame>
          <p:nvGraphicFramePr>
            <p:cNvPr id="7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4112865"/>
                </p:ext>
              </p:extLst>
            </p:nvPr>
          </p:nvGraphicFramePr>
          <p:xfrm>
            <a:off x="7578725" y="4677780"/>
            <a:ext cx="1381590" cy="6260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3" name="Equation" r:id="rId20" imgW="1625400" imgH="736560" progId="Equation.DSMT4">
                    <p:embed/>
                  </p:oleObj>
                </mc:Choice>
                <mc:Fallback>
                  <p:oleObj name="Equation" r:id="rId20" imgW="1625400" imgH="736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8725" y="4677780"/>
                          <a:ext cx="1381590" cy="6260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TextBox 57"/>
          <p:cNvSpPr txBox="1"/>
          <p:nvPr/>
        </p:nvSpPr>
        <p:spPr>
          <a:xfrm>
            <a:off x="762000" y="819090"/>
            <a:ext cx="287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Competitive inhibition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33800" y="819090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 inhibition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-91439" y="1828800"/>
            <a:ext cx="2148839" cy="830997"/>
            <a:chOff x="8671" y="2140803"/>
            <a:chExt cx="1887048" cy="830997"/>
          </a:xfrm>
        </p:grpSpPr>
        <p:sp>
          <p:nvSpPr>
            <p:cNvPr id="61" name="TextBox 60"/>
            <p:cNvSpPr txBox="1"/>
            <p:nvPr/>
          </p:nvSpPr>
          <p:spPr>
            <a:xfrm>
              <a:off x="8671" y="2140803"/>
              <a:ext cx="1686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err="1" smtClean="0">
                  <a:solidFill>
                    <a:srgbClr val="0000FF"/>
                  </a:solidFill>
                </a:rPr>
                <a:t>V</a:t>
              </a:r>
              <a:r>
                <a:rPr lang="en-US" sz="1600" b="1" baseline="-25000" dirty="0" err="1" smtClean="0">
                  <a:solidFill>
                    <a:srgbClr val="0000FF"/>
                  </a:solidFill>
                </a:rPr>
                <a:t>max</a:t>
              </a:r>
              <a:r>
                <a:rPr lang="en-US" sz="1600" dirty="0" smtClean="0">
                  <a:solidFill>
                    <a:srgbClr val="0000FF"/>
                  </a:solidFill>
                </a:rPr>
                <a:t>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observed</a:t>
              </a:r>
              <a:r>
                <a:rPr lang="en-US" sz="1600" dirty="0" smtClean="0">
                  <a:solidFill>
                    <a:srgbClr val="0000FF"/>
                  </a:solidFill>
                </a:rPr>
                <a:t> w/ noncompetitive inhibitor</a:t>
              </a: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V="1">
              <a:off x="1654819" y="2590800"/>
              <a:ext cx="24090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3"/>
          <p:cNvSpPr>
            <a:spLocks noChangeArrowheads="1"/>
          </p:cNvSpPr>
          <p:nvPr/>
        </p:nvSpPr>
        <p:spPr bwMode="auto">
          <a:xfrm>
            <a:off x="7110413" y="358775"/>
            <a:ext cx="1722437" cy="1089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6858000" y="714375"/>
            <a:ext cx="509588" cy="3730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084" name="Text Box 5"/>
          <p:cNvSpPr txBox="1">
            <a:spLocks noChangeArrowheads="1"/>
          </p:cNvSpPr>
          <p:nvPr/>
        </p:nvSpPr>
        <p:spPr bwMode="auto">
          <a:xfrm>
            <a:off x="5226050" y="1438338"/>
            <a:ext cx="391795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substrate &amp; inhibitor bind different sites but I only binds after S is bound</a:t>
            </a:r>
          </a:p>
        </p:txBody>
      </p:sp>
      <p:sp>
        <p:nvSpPr>
          <p:cNvPr id="3085" name="AutoShape 6"/>
          <p:cNvSpPr>
            <a:spLocks noChangeArrowheads="1"/>
          </p:cNvSpPr>
          <p:nvPr/>
        </p:nvSpPr>
        <p:spPr bwMode="auto">
          <a:xfrm>
            <a:off x="8558213" y="735013"/>
            <a:ext cx="511175" cy="373062"/>
          </a:xfrm>
          <a:prstGeom prst="octagon">
            <a:avLst>
              <a:gd name="adj" fmla="val 29287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I</a:t>
            </a:r>
          </a:p>
        </p:txBody>
      </p:sp>
      <p:graphicFrame>
        <p:nvGraphicFramePr>
          <p:cNvPr id="307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8365"/>
              </p:ext>
            </p:extLst>
          </p:nvPr>
        </p:nvGraphicFramePr>
        <p:xfrm>
          <a:off x="125413" y="1060450"/>
          <a:ext cx="54260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1" name="Equation" r:id="rId4" imgW="5410080" imgH="761760" progId="Equation.DSMT4">
                  <p:embed/>
                </p:oleObj>
              </mc:Choice>
              <mc:Fallback>
                <p:oleObj name="Equation" r:id="rId4" imgW="5410080" imgH="7617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1060450"/>
                        <a:ext cx="5426075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4464050" y="3962400"/>
            <a:ext cx="4375150" cy="2667000"/>
            <a:chOff x="381000" y="4495800"/>
            <a:chExt cx="4375150" cy="2667000"/>
          </a:xfrm>
        </p:grpSpPr>
        <p:pic>
          <p:nvPicPr>
            <p:cNvPr id="3092" name="Picture 29" descr="C:\Documents and Settings\Longo\My Documents\Powerpoint\ECH161A\5thlecture\ENZ12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1350" y="4495800"/>
              <a:ext cx="4114800" cy="230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077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4185389"/>
                </p:ext>
              </p:extLst>
            </p:nvPr>
          </p:nvGraphicFramePr>
          <p:xfrm>
            <a:off x="2603500" y="5678487"/>
            <a:ext cx="1417638" cy="646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52" name="Equation" r:id="rId7" imgW="1993680" imgH="774360" progId="Equation.DSMT4">
                    <p:embed/>
                  </p:oleObj>
                </mc:Choice>
                <mc:Fallback>
                  <p:oleObj name="Equation" r:id="rId7" imgW="1993680" imgH="77436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3500" y="5678487"/>
                          <a:ext cx="1417638" cy="646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9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4295579"/>
                </p:ext>
              </p:extLst>
            </p:nvPr>
          </p:nvGraphicFramePr>
          <p:xfrm>
            <a:off x="412750" y="4724400"/>
            <a:ext cx="1517650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53" name="Equation" r:id="rId9" imgW="1968480" imgH="723600" progId="Equation.DSMT4">
                    <p:embed/>
                  </p:oleObj>
                </mc:Choice>
                <mc:Fallback>
                  <p:oleObj name="Equation" r:id="rId9" imgW="1968480" imgH="723600" progId="Equation.DSMT4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50" y="4724400"/>
                          <a:ext cx="1517650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31"/>
            <p:cNvGraphicFramePr>
              <a:graphicFrameLocks noChangeAspect="1"/>
            </p:cNvGraphicFramePr>
            <p:nvPr/>
          </p:nvGraphicFramePr>
          <p:xfrm>
            <a:off x="381000" y="6438900"/>
            <a:ext cx="174625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54" name="Equation" r:id="rId11" imgW="2044440" imgH="723600" progId="Equation.DSMT4">
                    <p:embed/>
                  </p:oleObj>
                </mc:Choice>
                <mc:Fallback>
                  <p:oleObj name="Equation" r:id="rId11" imgW="2044440" imgH="72360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6438900"/>
                          <a:ext cx="1746250" cy="723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2438400" y="6441896"/>
              <a:ext cx="6858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1/C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19199" y="5334000"/>
              <a:ext cx="648017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1/</a:t>
              </a:r>
              <a:r>
                <a:rPr lang="en-US" sz="16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endPara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81" name="Text Box 2"/>
          <p:cNvSpPr txBox="1">
            <a:spLocks noChangeArrowheads="1"/>
          </p:cNvSpPr>
          <p:nvPr/>
        </p:nvSpPr>
        <p:spPr bwMode="auto">
          <a:xfrm>
            <a:off x="0" y="152400"/>
            <a:ext cx="6858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4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3. Uncompetitive </a:t>
            </a:r>
            <a:r>
              <a:rPr lang="en-US" sz="4400" dirty="0">
                <a:solidFill>
                  <a:srgbClr val="7030A0"/>
                </a:solidFill>
                <a:latin typeface="Arial" charset="0"/>
                <a:cs typeface="Arial" charset="0"/>
              </a:rPr>
              <a:t>Inhibition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71600" y="4419600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max</a:t>
            </a:r>
            <a:r>
              <a:rPr lang="en-US" sz="2000" baseline="-25000" dirty="0" smtClean="0">
                <a:solidFill>
                  <a:srgbClr val="C00000"/>
                </a:solidFill>
              </a:rPr>
              <a:t>, app</a:t>
            </a:r>
            <a:r>
              <a:rPr lang="en-US" sz="2000" dirty="0" smtClean="0">
                <a:solidFill>
                  <a:srgbClr val="C00000"/>
                </a:solidFill>
              </a:rPr>
              <a:t> &lt; </a:t>
            </a:r>
            <a:r>
              <a:rPr lang="en-US" sz="2000" dirty="0" err="1" smtClean="0">
                <a:solidFill>
                  <a:srgbClr val="C0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max</a:t>
            </a:r>
            <a:endParaRPr lang="en-US" sz="2000" baseline="-25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K</a:t>
            </a:r>
            <a:r>
              <a:rPr lang="en-US" sz="2000" baseline="-25000" dirty="0" smtClean="0">
                <a:solidFill>
                  <a:srgbClr val="C00000"/>
                </a:solidFill>
              </a:rPr>
              <a:t>m, app</a:t>
            </a:r>
            <a:r>
              <a:rPr lang="en-US" sz="2000" dirty="0" smtClean="0">
                <a:solidFill>
                  <a:srgbClr val="C00000"/>
                </a:solidFill>
              </a:rPr>
              <a:t> &lt;K</a:t>
            </a:r>
            <a:r>
              <a:rPr lang="en-US" sz="2000" baseline="-25000" dirty="0" smtClean="0">
                <a:solidFill>
                  <a:srgbClr val="C00000"/>
                </a:solidFill>
              </a:rPr>
              <a:t>m</a:t>
            </a:r>
            <a:r>
              <a:rPr lang="en-US" sz="2000" dirty="0" smtClean="0">
                <a:solidFill>
                  <a:srgbClr val="C00000"/>
                </a:solidFill>
              </a:rPr>
              <a:t>  </a:t>
            </a:r>
            <a:endParaRPr lang="en-US" sz="2000" dirty="0"/>
          </a:p>
        </p:txBody>
      </p:sp>
      <p:graphicFrame>
        <p:nvGraphicFramePr>
          <p:cNvPr id="1946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755252"/>
              </p:ext>
            </p:extLst>
          </p:nvPr>
        </p:nvGraphicFramePr>
        <p:xfrm>
          <a:off x="1082675" y="1957450"/>
          <a:ext cx="21256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5" name="Equation" r:id="rId13" imgW="2120760" imgH="1066680" progId="Equation.DSMT4">
                  <p:embed/>
                </p:oleObj>
              </mc:Choice>
              <mc:Fallback>
                <p:oleObj name="Equation" r:id="rId13" imgW="2120760" imgH="10666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1957450"/>
                        <a:ext cx="2125662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946102"/>
              </p:ext>
            </p:extLst>
          </p:nvPr>
        </p:nvGraphicFramePr>
        <p:xfrm>
          <a:off x="1244600" y="3124200"/>
          <a:ext cx="19224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6" name="Equation" r:id="rId15" imgW="1917360" imgH="1066680" progId="Equation.DSMT4">
                  <p:embed/>
                </p:oleObj>
              </mc:Choice>
              <mc:Fallback>
                <p:oleObj name="Equation" r:id="rId15" imgW="1917360" imgH="10666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124200"/>
                        <a:ext cx="1922463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868029"/>
              </p:ext>
            </p:extLst>
          </p:nvPr>
        </p:nvGraphicFramePr>
        <p:xfrm>
          <a:off x="457200" y="5410200"/>
          <a:ext cx="36480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7" name="Equation" r:id="rId17" imgW="3657600" imgH="787320" progId="Equation.DSMT4">
                  <p:embed/>
                </p:oleObj>
              </mc:Choice>
              <mc:Fallback>
                <p:oleObj name="Equation" r:id="rId17" imgW="3657600" imgH="78732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10200"/>
                        <a:ext cx="364807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950267" y="2385950"/>
            <a:ext cx="2660333" cy="1576450"/>
            <a:chOff x="5950267" y="2385950"/>
            <a:chExt cx="2660333" cy="1576450"/>
          </a:xfrm>
        </p:grpSpPr>
        <p:pic>
          <p:nvPicPr>
            <p:cNvPr id="39" name="Picture 38" descr="uncompetitive inhib scheme.tif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950267" y="2385950"/>
              <a:ext cx="2660333" cy="155448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569760" y="3657600"/>
              <a:ext cx="104084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738313" y="2384425"/>
            <a:ext cx="1403350" cy="1563688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989138" y="922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738313" y="1676400"/>
            <a:ext cx="1403350" cy="225425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2439988" y="1676400"/>
            <a:ext cx="0" cy="2265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71663" y="3200400"/>
            <a:ext cx="1138237" cy="88900"/>
            <a:chOff x="4016" y="2498"/>
            <a:chExt cx="717" cy="56"/>
          </a:xfrm>
        </p:grpSpPr>
        <p:sp>
          <p:nvSpPr>
            <p:cNvPr id="14374" name="Oval 8"/>
            <p:cNvSpPr>
              <a:spLocks noChangeArrowheads="1"/>
            </p:cNvSpPr>
            <p:nvPr/>
          </p:nvSpPr>
          <p:spPr bwMode="auto">
            <a:xfrm>
              <a:off x="4016" y="2498"/>
              <a:ext cx="352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5" name="Oval 9"/>
            <p:cNvSpPr>
              <a:spLocks noChangeArrowheads="1"/>
            </p:cNvSpPr>
            <p:nvPr/>
          </p:nvSpPr>
          <p:spPr bwMode="auto">
            <a:xfrm>
              <a:off x="4381" y="2498"/>
              <a:ext cx="352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81188" y="2692400"/>
            <a:ext cx="1127125" cy="88900"/>
            <a:chOff x="4022" y="2178"/>
            <a:chExt cx="710" cy="56"/>
          </a:xfrm>
        </p:grpSpPr>
        <p:sp>
          <p:nvSpPr>
            <p:cNvPr id="14372" name="Oval 11"/>
            <p:cNvSpPr>
              <a:spLocks noChangeArrowheads="1"/>
            </p:cNvSpPr>
            <p:nvPr/>
          </p:nvSpPr>
          <p:spPr bwMode="auto">
            <a:xfrm>
              <a:off x="4022" y="2178"/>
              <a:ext cx="352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3" name="Oval 12"/>
            <p:cNvSpPr>
              <a:spLocks noChangeArrowheads="1"/>
            </p:cNvSpPr>
            <p:nvPr/>
          </p:nvSpPr>
          <p:spPr bwMode="auto">
            <a:xfrm>
              <a:off x="4380" y="2178"/>
              <a:ext cx="352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2776538" y="3341687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2106613" y="33718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4347" name="Text Box 19"/>
          <p:cNvSpPr txBox="1">
            <a:spLocks noChangeArrowheads="1"/>
          </p:cNvSpPr>
          <p:nvPr/>
        </p:nvSpPr>
        <p:spPr bwMode="auto">
          <a:xfrm>
            <a:off x="2401888" y="28194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2117725" y="283845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4349" name="Text Box 21"/>
          <p:cNvSpPr txBox="1">
            <a:spLocks noChangeArrowheads="1"/>
          </p:cNvSpPr>
          <p:nvPr/>
        </p:nvSpPr>
        <p:spPr bwMode="auto">
          <a:xfrm>
            <a:off x="1839913" y="3503612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350" name="Text Box 22"/>
          <p:cNvSpPr txBox="1">
            <a:spLocks noChangeArrowheads="1"/>
          </p:cNvSpPr>
          <p:nvPr/>
        </p:nvSpPr>
        <p:spPr bwMode="auto">
          <a:xfrm>
            <a:off x="2095500" y="2354262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351" name="Text Box 23"/>
          <p:cNvSpPr txBox="1">
            <a:spLocks noChangeArrowheads="1"/>
          </p:cNvSpPr>
          <p:nvPr/>
        </p:nvSpPr>
        <p:spPr bwMode="auto">
          <a:xfrm>
            <a:off x="2432050" y="36179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2595563" y="28067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353" name="Text Box 25"/>
          <p:cNvSpPr txBox="1">
            <a:spLocks noChangeArrowheads="1"/>
          </p:cNvSpPr>
          <p:nvPr/>
        </p:nvSpPr>
        <p:spPr bwMode="auto">
          <a:xfrm>
            <a:off x="2565400" y="23749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4354" name="Text Box 26"/>
          <p:cNvSpPr txBox="1">
            <a:spLocks noChangeArrowheads="1"/>
          </p:cNvSpPr>
          <p:nvPr/>
        </p:nvSpPr>
        <p:spPr bwMode="auto">
          <a:xfrm>
            <a:off x="180975" y="4233208"/>
            <a:ext cx="51530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latin typeface="Arial" pitchFamily="34" charset="0"/>
              </a:rPr>
              <a:t>Batch Reactor</a:t>
            </a:r>
          </a:p>
          <a:p>
            <a:r>
              <a:rPr lang="en-US" sz="2000" dirty="0">
                <a:latin typeface="Arial" pitchFamily="34" charset="0"/>
              </a:rPr>
              <a:t>In a reactor with substrate at concentration </a:t>
            </a:r>
            <a:r>
              <a:rPr lang="en-US" sz="2000" dirty="0" smtClean="0">
                <a:latin typeface="Arial" pitchFamily="34" charset="0"/>
              </a:rPr>
              <a:t>C</a:t>
            </a:r>
            <a:r>
              <a:rPr lang="en-US" sz="2000" baseline="-25000" dirty="0" smtClean="0">
                <a:latin typeface="Arial" pitchFamily="34" charset="0"/>
              </a:rPr>
              <a:t>S0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>
                <a:latin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</a:rPr>
              <a:t>C</a:t>
            </a:r>
            <a:r>
              <a:rPr lang="en-US" sz="2000" baseline="-25000" dirty="0" smtClean="0">
                <a:latin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</a:rPr>
              <a:t> =0                                                          </a:t>
            </a:r>
            <a:r>
              <a:rPr lang="en-US" sz="2000" dirty="0">
                <a:latin typeface="Arial" pitchFamily="34" charset="0"/>
              </a:rPr>
              <a:t>add cells at concentration </a:t>
            </a:r>
            <a:r>
              <a:rPr lang="en-US" sz="2000" dirty="0" smtClean="0">
                <a:latin typeface="Arial" pitchFamily="34" charset="0"/>
              </a:rPr>
              <a:t>C</a:t>
            </a:r>
            <a:r>
              <a:rPr lang="en-US" sz="2000" baseline="-25000" dirty="0" smtClean="0">
                <a:latin typeface="Arial" pitchFamily="34" charset="0"/>
              </a:rPr>
              <a:t>C0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>
                <a:latin typeface="Arial" pitchFamily="34" charset="0"/>
              </a:rPr>
              <a:t>at t = 0                      add no more S or cells after t = 0                                 monitor </a:t>
            </a:r>
            <a:r>
              <a:rPr lang="en-US" sz="2000" dirty="0" smtClean="0">
                <a:latin typeface="Arial" pitchFamily="34" charset="0"/>
              </a:rPr>
              <a:t>C</a:t>
            </a:r>
            <a:r>
              <a:rPr lang="en-US" sz="2000" baseline="-25000" dirty="0" smtClean="0">
                <a:latin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>
                <a:latin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</a:rPr>
              <a:t>C</a:t>
            </a:r>
            <a:r>
              <a:rPr lang="en-US" sz="2000" baseline="-25000" dirty="0" smtClean="0">
                <a:latin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</a:rPr>
              <a:t> with </a:t>
            </a:r>
            <a:r>
              <a:rPr lang="en-US" sz="2000" dirty="0">
                <a:latin typeface="Arial" pitchFamily="34" charset="0"/>
              </a:rPr>
              <a:t>time </a:t>
            </a:r>
          </a:p>
        </p:txBody>
      </p:sp>
      <p:sp>
        <p:nvSpPr>
          <p:cNvPr id="14355" name="Line 36"/>
          <p:cNvSpPr>
            <a:spLocks noChangeShapeType="1"/>
          </p:cNvSpPr>
          <p:nvPr/>
        </p:nvSpPr>
        <p:spPr bwMode="auto">
          <a:xfrm flipH="1">
            <a:off x="2825750" y="2530475"/>
            <a:ext cx="427038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56" name="Rectangle 37"/>
          <p:cNvSpPr>
            <a:spLocks noChangeArrowheads="1"/>
          </p:cNvSpPr>
          <p:nvPr/>
        </p:nvSpPr>
        <p:spPr bwMode="auto">
          <a:xfrm>
            <a:off x="3267075" y="2174875"/>
            <a:ext cx="154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</a:rPr>
              <a:t>well stirred</a:t>
            </a:r>
          </a:p>
          <a:p>
            <a:r>
              <a:rPr lang="en-US" sz="1600" dirty="0">
                <a:latin typeface="Arial" pitchFamily="34" charset="0"/>
              </a:rPr>
              <a:t>reaction limited</a:t>
            </a:r>
          </a:p>
        </p:txBody>
      </p:sp>
      <p:sp>
        <p:nvSpPr>
          <p:cNvPr id="14357" name="Text Box 41"/>
          <p:cNvSpPr txBox="1">
            <a:spLocks noChangeArrowheads="1"/>
          </p:cNvSpPr>
          <p:nvPr/>
        </p:nvSpPr>
        <p:spPr bwMode="auto">
          <a:xfrm>
            <a:off x="1798638" y="28321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358" name="Text Box 42"/>
          <p:cNvSpPr txBox="1">
            <a:spLocks noChangeArrowheads="1"/>
          </p:cNvSpPr>
          <p:nvPr/>
        </p:nvSpPr>
        <p:spPr bwMode="auto">
          <a:xfrm>
            <a:off x="2598737" y="347345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4359" name="Line 43"/>
          <p:cNvSpPr>
            <a:spLocks noChangeShapeType="1"/>
          </p:cNvSpPr>
          <p:nvPr/>
        </p:nvSpPr>
        <p:spPr bwMode="auto">
          <a:xfrm>
            <a:off x="1544638" y="2389188"/>
            <a:ext cx="609600" cy="13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60" name="Rectangle 44"/>
          <p:cNvSpPr>
            <a:spLocks noChangeArrowheads="1"/>
          </p:cNvSpPr>
          <p:nvPr/>
        </p:nvSpPr>
        <p:spPr bwMode="auto">
          <a:xfrm>
            <a:off x="381000" y="1981200"/>
            <a:ext cx="1348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C </a:t>
            </a:r>
            <a:r>
              <a:rPr lang="en-US" sz="1600" dirty="0"/>
              <a:t>represents</a:t>
            </a:r>
          </a:p>
          <a:p>
            <a:pPr algn="ctr"/>
            <a:r>
              <a:rPr lang="en-US" sz="1600" dirty="0"/>
              <a:t>cell mass </a:t>
            </a:r>
          </a:p>
          <a:p>
            <a:pPr algn="ctr"/>
            <a:r>
              <a:rPr lang="en-US" sz="1600" dirty="0"/>
              <a:t>(biomass)</a:t>
            </a:r>
          </a:p>
        </p:txBody>
      </p:sp>
      <p:sp>
        <p:nvSpPr>
          <p:cNvPr id="14361" name="Line 52"/>
          <p:cNvSpPr>
            <a:spLocks noChangeShapeType="1"/>
          </p:cNvSpPr>
          <p:nvPr/>
        </p:nvSpPr>
        <p:spPr bwMode="auto">
          <a:xfrm>
            <a:off x="5565775" y="1976438"/>
            <a:ext cx="0" cy="300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62" name="Line 53"/>
          <p:cNvSpPr>
            <a:spLocks noChangeShapeType="1"/>
          </p:cNvSpPr>
          <p:nvPr/>
        </p:nvSpPr>
        <p:spPr bwMode="auto">
          <a:xfrm flipH="1">
            <a:off x="5553075" y="4984750"/>
            <a:ext cx="328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63" name="Arc 54"/>
          <p:cNvSpPr>
            <a:spLocks/>
          </p:cNvSpPr>
          <p:nvPr/>
        </p:nvSpPr>
        <p:spPr bwMode="auto">
          <a:xfrm>
            <a:off x="7694613" y="3038475"/>
            <a:ext cx="790575" cy="2443163"/>
          </a:xfrm>
          <a:custGeom>
            <a:avLst/>
            <a:gdLst>
              <a:gd name="T0" fmla="*/ 315937 w 21600"/>
              <a:gd name="T1" fmla="*/ 0 h 19800"/>
              <a:gd name="T2" fmla="*/ 790575 w 21600"/>
              <a:gd name="T3" fmla="*/ 2443163 h 19800"/>
              <a:gd name="T4" fmla="*/ 0 w 21600"/>
              <a:gd name="T5" fmla="*/ 2443163 h 19800"/>
              <a:gd name="T6" fmla="*/ 0 60000 65536"/>
              <a:gd name="T7" fmla="*/ 0 60000 65536"/>
              <a:gd name="T8" fmla="*/ 0 60000 65536"/>
              <a:gd name="T9" fmla="*/ 0 w 21600"/>
              <a:gd name="T10" fmla="*/ 0 h 19800"/>
              <a:gd name="T11" fmla="*/ 21600 w 21600"/>
              <a:gd name="T12" fmla="*/ 19800 h 19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800" fill="none" extrusionOk="0">
                <a:moveTo>
                  <a:pt x="8632" y="-1"/>
                </a:moveTo>
                <a:cubicBezTo>
                  <a:pt x="16507" y="3433"/>
                  <a:pt x="21600" y="11208"/>
                  <a:pt x="21600" y="19800"/>
                </a:cubicBezTo>
              </a:path>
              <a:path w="21600" h="19800" stroke="0" extrusionOk="0">
                <a:moveTo>
                  <a:pt x="8632" y="-1"/>
                </a:moveTo>
                <a:cubicBezTo>
                  <a:pt x="16507" y="3433"/>
                  <a:pt x="21600" y="11208"/>
                  <a:pt x="21600" y="19800"/>
                </a:cubicBezTo>
                <a:lnTo>
                  <a:pt x="0" y="198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55"/>
          <p:cNvSpPr txBox="1">
            <a:spLocks noChangeArrowheads="1"/>
          </p:cNvSpPr>
          <p:nvPr/>
        </p:nvSpPr>
        <p:spPr bwMode="auto">
          <a:xfrm>
            <a:off x="5203825" y="36560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4365" name="Text Box 56"/>
          <p:cNvSpPr txBox="1">
            <a:spLocks noChangeArrowheads="1"/>
          </p:cNvSpPr>
          <p:nvPr/>
        </p:nvSpPr>
        <p:spPr bwMode="auto">
          <a:xfrm>
            <a:off x="6831013" y="4972050"/>
            <a:ext cx="633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4366" name="Rectangle 57"/>
          <p:cNvSpPr>
            <a:spLocks noChangeArrowheads="1"/>
          </p:cNvSpPr>
          <p:nvPr/>
        </p:nvSpPr>
        <p:spPr bwMode="auto">
          <a:xfrm>
            <a:off x="8356600" y="5011738"/>
            <a:ext cx="404813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Text Box 58"/>
          <p:cNvSpPr txBox="1">
            <a:spLocks noChangeArrowheads="1"/>
          </p:cNvSpPr>
          <p:nvPr/>
        </p:nvSpPr>
        <p:spPr bwMode="auto">
          <a:xfrm>
            <a:off x="5154613" y="1889125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S</a:t>
            </a:r>
            <a:r>
              <a:rPr lang="en-US" sz="2000" baseline="-25000">
                <a:solidFill>
                  <a:srgbClr val="000000"/>
                </a:solidFill>
              </a:rPr>
              <a:t>0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4368" name="Text Box 59"/>
          <p:cNvSpPr txBox="1">
            <a:spLocks noChangeArrowheads="1"/>
          </p:cNvSpPr>
          <p:nvPr/>
        </p:nvSpPr>
        <p:spPr bwMode="auto">
          <a:xfrm>
            <a:off x="5308600" y="4986338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t=0 s</a:t>
            </a:r>
          </a:p>
        </p:txBody>
      </p:sp>
      <p:sp>
        <p:nvSpPr>
          <p:cNvPr id="14369" name="Arc 60"/>
          <p:cNvSpPr>
            <a:spLocks/>
          </p:cNvSpPr>
          <p:nvPr/>
        </p:nvSpPr>
        <p:spPr bwMode="auto">
          <a:xfrm>
            <a:off x="5568950" y="2133600"/>
            <a:ext cx="1441450" cy="122238"/>
          </a:xfrm>
          <a:custGeom>
            <a:avLst/>
            <a:gdLst>
              <a:gd name="T0" fmla="*/ 0 w 21600"/>
              <a:gd name="T1" fmla="*/ 0 h 21600"/>
              <a:gd name="T2" fmla="*/ 1441450 w 21600"/>
              <a:gd name="T3" fmla="*/ 122238 h 21600"/>
              <a:gd name="T4" fmla="*/ 0 w 21600"/>
              <a:gd name="T5" fmla="*/ 1222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1" name="Arc 62"/>
          <p:cNvSpPr>
            <a:spLocks/>
          </p:cNvSpPr>
          <p:nvPr/>
        </p:nvSpPr>
        <p:spPr bwMode="auto">
          <a:xfrm rot="-1454105">
            <a:off x="6646863" y="2106613"/>
            <a:ext cx="1208087" cy="1365250"/>
          </a:xfrm>
          <a:custGeom>
            <a:avLst/>
            <a:gdLst>
              <a:gd name="T0" fmla="*/ 482787 w 21600"/>
              <a:gd name="T1" fmla="*/ 0 h 19800"/>
              <a:gd name="T2" fmla="*/ 1208087 w 21600"/>
              <a:gd name="T3" fmla="*/ 1365250 h 19800"/>
              <a:gd name="T4" fmla="*/ 0 w 21600"/>
              <a:gd name="T5" fmla="*/ 1365250 h 19800"/>
              <a:gd name="T6" fmla="*/ 0 60000 65536"/>
              <a:gd name="T7" fmla="*/ 0 60000 65536"/>
              <a:gd name="T8" fmla="*/ 0 60000 65536"/>
              <a:gd name="T9" fmla="*/ 0 w 21600"/>
              <a:gd name="T10" fmla="*/ 0 h 19800"/>
              <a:gd name="T11" fmla="*/ 21600 w 21600"/>
              <a:gd name="T12" fmla="*/ 19800 h 19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800" fill="none" extrusionOk="0">
                <a:moveTo>
                  <a:pt x="8632" y="-1"/>
                </a:moveTo>
                <a:cubicBezTo>
                  <a:pt x="16507" y="3433"/>
                  <a:pt x="21600" y="11208"/>
                  <a:pt x="21600" y="19800"/>
                </a:cubicBezTo>
              </a:path>
              <a:path w="21600" h="19800" stroke="0" extrusionOk="0">
                <a:moveTo>
                  <a:pt x="8632" y="-1"/>
                </a:moveTo>
                <a:cubicBezTo>
                  <a:pt x="16507" y="3433"/>
                  <a:pt x="21600" y="11208"/>
                  <a:pt x="21600" y="19800"/>
                </a:cubicBezTo>
                <a:lnTo>
                  <a:pt x="0" y="198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Bioreactor or </a:t>
            </a:r>
            <a:r>
              <a:rPr lang="en-US" dirty="0" err="1" smtClean="0"/>
              <a:t>Fermentor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3505200" cy="5105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1:</a:t>
            </a:r>
            <a:r>
              <a:rPr lang="en-US" sz="2000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 phase</a:t>
            </a:r>
            <a:r>
              <a:rPr lang="en-US" sz="2000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microbes are adjusting to the new substrate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2</a:t>
            </a:r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Exponential growth phase</a:t>
            </a:r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microbes have acclimated to the conditions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3: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Stationary phase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limiting substrate or oxygen limits the growth rate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D17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4</a:t>
            </a:r>
            <a:r>
              <a:rPr lang="en-US" sz="2000" dirty="0" smtClean="0">
                <a:solidFill>
                  <a:srgbClr val="D17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D17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phase</a:t>
            </a:r>
            <a:r>
              <a:rPr lang="en-US" sz="2000" dirty="0" smtClean="0">
                <a:solidFill>
                  <a:srgbClr val="D17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substrate supply is exhausted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3900" y="1981200"/>
            <a:ext cx="5880100" cy="418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Kinetics of Microbial Growth (Batch or Semi-Batch)</a:t>
            </a:r>
            <a:endParaRPr lang="en-US" dirty="0"/>
          </a:p>
        </p:txBody>
      </p:sp>
      <p:sp>
        <p:nvSpPr>
          <p:cNvPr id="6" name="Title 42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383625" y="2819400"/>
            <a:ext cx="883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C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C,max</a:t>
            </a:r>
            <a:endParaRPr lang="en-US" sz="2000" b="1" baseline="-25000" dirty="0">
              <a:solidFill>
                <a:srgbClr val="000000"/>
              </a:solidFill>
            </a:endParaRPr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 flipH="1" flipV="1">
            <a:off x="4211548" y="3048000"/>
            <a:ext cx="3200400" cy="796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24200" y="3352800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Log C</a:t>
            </a:r>
            <a:r>
              <a:rPr lang="en-US" sz="2000" baseline="-25000" dirty="0" smtClean="0"/>
              <a:t>C</a:t>
            </a:r>
            <a:endParaRPr lang="en-US" sz="2000" dirty="0" smtClean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3581400" y="5029200"/>
            <a:ext cx="588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C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C0</a:t>
            </a:r>
            <a:endParaRPr lang="en-US" sz="2000" b="1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Postulating a Reaction Mechanism Based on an Experimentally Observed Rate Law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70314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6600CC"/>
                </a:solidFill>
              </a:rPr>
              <a:t>If C</a:t>
            </a:r>
            <a:r>
              <a:rPr lang="en-US" sz="2000" baseline="-25000" dirty="0" smtClean="0">
                <a:solidFill>
                  <a:srgbClr val="6600CC"/>
                </a:solidFill>
              </a:rPr>
              <a:t>B</a:t>
            </a:r>
            <a:r>
              <a:rPr lang="en-US" sz="2000" dirty="0" smtClean="0">
                <a:solidFill>
                  <a:srgbClr val="6600CC"/>
                </a:solidFill>
              </a:rPr>
              <a:t> appears in the denominator of the experimentally observed rate law, then one elementary reaction step is probably: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62000" y="2678710"/>
          <a:ext cx="3479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3" imgW="3479760" imgH="419040" progId="Equation.DSMT4">
                  <p:embed/>
                </p:oleObj>
              </mc:Choice>
              <mc:Fallback>
                <p:oleObj name="Equation" r:id="rId3" imgW="3479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78710"/>
                        <a:ext cx="34798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09042" y="2719795"/>
            <a:ext cx="4153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where A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 is a reactive intermediate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00400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>
                <a:solidFill>
                  <a:srgbClr val="6600CC"/>
                </a:solidFill>
              </a:rPr>
              <a:t>If the denominator contains a constant (by itself, not multiplied by a concentration), then one reaction step is probably</a:t>
            </a:r>
            <a:r>
              <a:rPr lang="en-US" sz="2000" dirty="0" smtClean="0">
                <a:solidFill>
                  <a:srgbClr val="6600CC"/>
                </a:solidFill>
              </a:rPr>
              <a:t>:</a:t>
            </a:r>
            <a:endParaRPr lang="en-US" sz="2000" dirty="0">
              <a:solidFill>
                <a:srgbClr val="6600CC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673350" y="3829110"/>
          <a:ext cx="3797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5" imgW="3797280" imgH="419040" progId="Equation.DSMT4">
                  <p:embed/>
                </p:oleObj>
              </mc:Choice>
              <mc:Fallback>
                <p:oleObj name="Equation" r:id="rId5" imgW="3797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3829110"/>
                        <a:ext cx="3797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" y="43434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 smtClean="0">
                <a:solidFill>
                  <a:srgbClr val="6600CC"/>
                </a:solidFill>
              </a:rPr>
              <a:t>If the numerator contains a species concentration, then one </a:t>
            </a:r>
            <a:r>
              <a:rPr lang="en-US" sz="2000" dirty="0" err="1" smtClean="0">
                <a:solidFill>
                  <a:srgbClr val="6600CC"/>
                </a:solidFill>
              </a:rPr>
              <a:t>rxn</a:t>
            </a:r>
            <a:r>
              <a:rPr lang="en-US" sz="2000" dirty="0" smtClean="0">
                <a:solidFill>
                  <a:srgbClr val="6600CC"/>
                </a:solidFill>
              </a:rPr>
              <a:t> step is probably: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435100" y="4953000"/>
          <a:ext cx="6273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7" imgW="6273720" imgH="469800" progId="Equation.DSMT4">
                  <p:embed/>
                </p:oleObj>
              </mc:Choice>
              <mc:Fallback>
                <p:oleObj name="Equation" r:id="rId7" imgW="62737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4953000"/>
                        <a:ext cx="6273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304800" y="55626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6600CC"/>
                </a:solidFill>
              </a:rPr>
              <a:t>Derive a rate equation for the postulated mechanism and check if it describes the experimentally observed rate equation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his will definitely be on quiz 3!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874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Quantifying Growth Kinetics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22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Relationship of the specific growth rate to substrate concentration exhibits the form of saturation kinetics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Assume a single chemical species, S, is growth-rate limiting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Apply </a:t>
            </a:r>
            <a:r>
              <a:rPr lang="en-US" sz="2000" dirty="0" err="1" smtClean="0"/>
              <a:t>Michaelis-Menten</a:t>
            </a:r>
            <a:r>
              <a:rPr lang="en-US" sz="2000" dirty="0" smtClean="0"/>
              <a:t> kinetics to cellular system→ called the </a:t>
            </a:r>
            <a:r>
              <a:rPr lang="en-US" sz="2000" b="1" u="sng" dirty="0" smtClean="0"/>
              <a:t>Monod equation</a:t>
            </a:r>
            <a:endParaRPr lang="en-US" sz="2000" dirty="0"/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120666"/>
              </p:ext>
            </p:extLst>
          </p:nvPr>
        </p:nvGraphicFramePr>
        <p:xfrm>
          <a:off x="2245519" y="2651125"/>
          <a:ext cx="465296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Equation" r:id="rId3" imgW="3809880" imgH="698400" progId="Equation.DSMT4">
                  <p:embed/>
                </p:oleObj>
              </mc:Choice>
              <mc:Fallback>
                <p:oleObj name="Equation" r:id="rId3" imgW="380988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519" y="2651125"/>
                        <a:ext cx="4652962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415605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 is the maximum specific growth rate when S&gt;&gt;K</a:t>
            </a:r>
            <a:r>
              <a:rPr lang="en-US" sz="2000" baseline="-25000" dirty="0" smtClean="0"/>
              <a:t>s</a:t>
            </a:r>
            <a:endParaRPr lang="en-US" sz="2000" dirty="0" smtClean="0"/>
          </a:p>
          <a:p>
            <a:pPr marL="111125" indent="-1111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is the substrate concentration</a:t>
            </a:r>
          </a:p>
          <a:p>
            <a:pPr marL="111125" indent="-1111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is the cell concentration</a:t>
            </a:r>
          </a:p>
          <a:p>
            <a:pPr marL="111125" indent="-1111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is the saturation constant or half-velocity constant.  Equals the rate-limiting substrate concentration, S, when the specific growth rate is ½ the maximum</a:t>
            </a:r>
          </a:p>
          <a:p>
            <a:pPr marL="111125" indent="-1111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Semi-empirical, experimental data fits to equation, assumes that a single enzymatic reaction, and therefore substrate conversion by that enzyme, limits the growth-rate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Char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172249"/>
              </p:ext>
            </p:extLst>
          </p:nvPr>
        </p:nvGraphicFramePr>
        <p:xfrm>
          <a:off x="1676400" y="2590800"/>
          <a:ext cx="648652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221037" y="1752600"/>
          <a:ext cx="180816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Equation" r:id="rId4" imgW="1790640" imgH="698400" progId="Equation.DSMT4">
                  <p:embed/>
                </p:oleObj>
              </mc:Choice>
              <mc:Fallback>
                <p:oleObj name="Equation" r:id="rId4" imgW="179064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7" y="1752600"/>
                        <a:ext cx="1808163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Monod Model (1942) – Nobel Prize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6" name="Right Brace 25"/>
          <p:cNvSpPr/>
          <p:nvPr/>
        </p:nvSpPr>
        <p:spPr>
          <a:xfrm rot="2640000">
            <a:off x="3371199" y="3196972"/>
            <a:ext cx="286521" cy="2362619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48" name="Object 3"/>
          <p:cNvGraphicFramePr>
            <a:graphicFrameLocks noChangeAspect="1"/>
          </p:cNvGraphicFramePr>
          <p:nvPr/>
        </p:nvGraphicFramePr>
        <p:xfrm>
          <a:off x="68262" y="1811337"/>
          <a:ext cx="297973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" name="Equation" r:id="rId6" imgW="2958840" imgH="698400" progId="Equation.DSMT4">
                  <p:embed/>
                </p:oleObj>
              </mc:Choice>
              <mc:Fallback>
                <p:oleObj name="Equation" r:id="rId6" imgW="2958840" imgH="698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" y="1811337"/>
                        <a:ext cx="2979738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00025" y="1447800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First-order kinetics:</a:t>
            </a:r>
            <a:endParaRPr lang="en-US" sz="20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843644" y="2353061"/>
            <a:ext cx="838200" cy="4572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Brace 38"/>
          <p:cNvSpPr/>
          <p:nvPr/>
        </p:nvSpPr>
        <p:spPr>
          <a:xfrm rot="16200000">
            <a:off x="3916108" y="1301501"/>
            <a:ext cx="286521" cy="2560320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5378450" y="2112963"/>
          <a:ext cx="25749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6" name="Equation" r:id="rId8" imgW="2273040" imgH="368280" progId="Equation.DSMT4">
                  <p:embed/>
                </p:oleObj>
              </mc:Choice>
              <mc:Fallback>
                <p:oleObj name="Equation" r:id="rId8" imgW="2273040" imgH="368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2112963"/>
                        <a:ext cx="25749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/>
          <p:cNvCxnSpPr/>
          <p:nvPr/>
        </p:nvCxnSpPr>
        <p:spPr>
          <a:xfrm rot="5400000">
            <a:off x="6324600" y="2819400"/>
            <a:ext cx="457200" cy="158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486400" y="1733490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Zero-order kinetics: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51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1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1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1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 animBg="1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 Balance on Cell Growth with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991600" cy="16002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/>
              <a:t>Overall balance for cells growing on carbohydrate with products: </a:t>
            </a:r>
          </a:p>
          <a:p>
            <a:pPr algn="ctr">
              <a:buNone/>
            </a:pPr>
            <a:r>
              <a:rPr lang="en-US" sz="2200" dirty="0" err="1" smtClean="0"/>
              <a:t>CH</a:t>
            </a:r>
            <a:r>
              <a:rPr lang="en-US" sz="2200" baseline="-25000" dirty="0" err="1" smtClean="0"/>
              <a:t>m</a:t>
            </a:r>
            <a:r>
              <a:rPr lang="en-US" sz="2200" dirty="0" err="1" smtClean="0"/>
              <a:t>O</a:t>
            </a:r>
            <a:r>
              <a:rPr lang="en-US" sz="2200" baseline="-25000" dirty="0" err="1" smtClean="0"/>
              <a:t>n</a:t>
            </a:r>
            <a:r>
              <a:rPr lang="en-US" sz="2200" dirty="0" smtClean="0"/>
              <a:t> + a 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+ b NH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→ c </a:t>
            </a:r>
            <a:r>
              <a:rPr lang="en-US" sz="2200" dirty="0" err="1" smtClean="0"/>
              <a:t>CH</a:t>
            </a:r>
            <a:r>
              <a:rPr lang="en-US" sz="2200" baseline="-25000" dirty="0" err="1" smtClean="0">
                <a:latin typeface="Symbol" pitchFamily="18" charset="2"/>
              </a:rPr>
              <a:t>a</a:t>
            </a:r>
            <a:r>
              <a:rPr lang="en-US" sz="2200" dirty="0" err="1" smtClean="0">
                <a:latin typeface="Symbol" pitchFamily="18" charset="2"/>
              </a:rPr>
              <a:t>O</a:t>
            </a:r>
            <a:r>
              <a:rPr lang="en-US" sz="2200" baseline="-25000" dirty="0" err="1" smtClean="0">
                <a:latin typeface="Symbol" pitchFamily="18" charset="2"/>
              </a:rPr>
              <a:t>b</a:t>
            </a:r>
            <a:r>
              <a:rPr lang="en-US" sz="2200" dirty="0" err="1" smtClean="0"/>
              <a:t>N</a:t>
            </a:r>
            <a:r>
              <a:rPr lang="en-US" sz="2200" baseline="-25000" dirty="0" err="1" smtClean="0">
                <a:latin typeface="Symbol" pitchFamily="18" charset="2"/>
              </a:rPr>
              <a:t>d</a:t>
            </a:r>
            <a:r>
              <a:rPr lang="en-US" sz="2200" dirty="0" smtClean="0"/>
              <a:t> + d </a:t>
            </a:r>
            <a:r>
              <a:rPr lang="en-US" sz="2200" dirty="0" err="1" smtClean="0"/>
              <a:t>CH</a:t>
            </a:r>
            <a:r>
              <a:rPr lang="en-US" sz="2200" baseline="-25000" dirty="0" err="1" smtClean="0"/>
              <a:t>x</a:t>
            </a:r>
            <a:r>
              <a:rPr lang="en-US" sz="2200" dirty="0" err="1" smtClean="0"/>
              <a:t>O</a:t>
            </a:r>
            <a:r>
              <a:rPr lang="en-US" sz="2200" baseline="-25000" dirty="0" err="1" smtClean="0"/>
              <a:t>y</a:t>
            </a:r>
            <a:r>
              <a:rPr lang="en-US" sz="2200" dirty="0" err="1" smtClean="0"/>
              <a:t>N</a:t>
            </a:r>
            <a:r>
              <a:rPr lang="en-US" sz="2200" baseline="-25000" dirty="0" err="1" smtClean="0"/>
              <a:t>z</a:t>
            </a:r>
            <a:r>
              <a:rPr lang="en-US" sz="2200" dirty="0" smtClean="0"/>
              <a:t> + e 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 + f CO</a:t>
            </a:r>
            <a:r>
              <a:rPr lang="en-US" sz="2200" baseline="-25000" dirty="0" smtClean="0"/>
              <a:t>2</a:t>
            </a:r>
            <a:endParaRPr lang="en-US" sz="2200" dirty="0" smtClean="0"/>
          </a:p>
          <a:p>
            <a:pPr algn="ctr">
              <a:buNone/>
            </a:pPr>
            <a:endParaRPr lang="en-US" dirty="0"/>
          </a:p>
        </p:txBody>
      </p:sp>
      <p:grpSp>
        <p:nvGrpSpPr>
          <p:cNvPr id="10" name="Group 11"/>
          <p:cNvGrpSpPr/>
          <p:nvPr/>
        </p:nvGrpSpPr>
        <p:grpSpPr>
          <a:xfrm>
            <a:off x="0" y="2637173"/>
            <a:ext cx="2133600" cy="1401427"/>
            <a:chOff x="76200" y="3047999"/>
            <a:chExt cx="2133600" cy="1401427"/>
          </a:xfrm>
        </p:grpSpPr>
        <p:sp>
          <p:nvSpPr>
            <p:cNvPr id="5" name="Left Brace 4"/>
            <p:cNvSpPr/>
            <p:nvPr/>
          </p:nvSpPr>
          <p:spPr bwMode="auto">
            <a:xfrm rot="16200000">
              <a:off x="683340" y="2819399"/>
              <a:ext cx="365760" cy="82296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76200" y="3433763"/>
              <a:ext cx="2133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Carbohydrate</a:t>
              </a:r>
            </a:p>
            <a:p>
              <a:r>
                <a:rPr lang="en-US" sz="2000" dirty="0" smtClean="0"/>
                <a:t>(can be any organic material)</a:t>
              </a:r>
              <a:endParaRPr lang="en-US" sz="2000" dirty="0" smtClean="0">
                <a:latin typeface="+mn-lt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104104" y="2637174"/>
            <a:ext cx="1447800" cy="1093649"/>
            <a:chOff x="2180304" y="3048000"/>
            <a:chExt cx="1447800" cy="1093649"/>
          </a:xfrm>
        </p:grpSpPr>
        <p:sp>
          <p:nvSpPr>
            <p:cNvPr id="6" name="Left Brace 5"/>
            <p:cNvSpPr/>
            <p:nvPr/>
          </p:nvSpPr>
          <p:spPr bwMode="auto">
            <a:xfrm rot="16200000">
              <a:off x="2696988" y="2880360"/>
              <a:ext cx="304800" cy="64008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80304" y="3433763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Nitrogen source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505200" y="2637174"/>
            <a:ext cx="1611339" cy="1093649"/>
            <a:chOff x="3581400" y="3048000"/>
            <a:chExt cx="1611339" cy="1093649"/>
          </a:xfrm>
        </p:grpSpPr>
        <p:sp>
          <p:nvSpPr>
            <p:cNvPr id="4" name="Left Brace 3"/>
            <p:cNvSpPr/>
            <p:nvPr/>
          </p:nvSpPr>
          <p:spPr bwMode="auto">
            <a:xfrm rot="16200000">
              <a:off x="4184856" y="2628900"/>
              <a:ext cx="304800" cy="11430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1400" y="3433763"/>
              <a:ext cx="16113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Cell material</a:t>
              </a:r>
            </a:p>
            <a:p>
              <a:pPr algn="ctr"/>
              <a:r>
                <a:rPr lang="en-US" sz="2000" dirty="0" smtClean="0"/>
                <a:t>(biomass)</a:t>
              </a:r>
              <a:endParaRPr lang="en-US" sz="2000" dirty="0" smtClean="0"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28300" y="4079319"/>
            <a:ext cx="548740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u="sng" dirty="0" smtClean="0">
                <a:latin typeface="+mn-lt"/>
              </a:rPr>
              <a:t>Individual elemental balances: </a:t>
            </a:r>
            <a:endParaRPr lang="en-US" sz="2400" dirty="0"/>
          </a:p>
          <a:p>
            <a:pPr marL="398463" indent="-398463">
              <a:buFont typeface="+mj-lt"/>
              <a:buAutoNum type="arabicParenR"/>
              <a:tabLst>
                <a:tab pos="1946275" algn="l"/>
              </a:tabLst>
            </a:pPr>
            <a:r>
              <a:rPr lang="en-US" sz="2400" dirty="0" smtClean="0">
                <a:latin typeface="+mn-lt"/>
              </a:rPr>
              <a:t>Carbon:	1 = c + d + f</a:t>
            </a:r>
          </a:p>
          <a:p>
            <a:pPr marL="398463" indent="-398463">
              <a:buFont typeface="+mj-lt"/>
              <a:buAutoNum type="arabicParenR"/>
              <a:tabLst>
                <a:tab pos="1946275" algn="l"/>
              </a:tabLst>
            </a:pPr>
            <a:r>
              <a:rPr lang="en-US" sz="2400" dirty="0" smtClean="0"/>
              <a:t>Hydrogen: 	m + 3b = c</a:t>
            </a:r>
            <a:r>
              <a:rPr lang="en-US" sz="2400" dirty="0" smtClean="0">
                <a:latin typeface="Symbol" pitchFamily="18" charset="2"/>
              </a:rPr>
              <a:t>a</a:t>
            </a:r>
            <a:r>
              <a:rPr lang="en-US" sz="2400" dirty="0" smtClean="0"/>
              <a:t> + </a:t>
            </a:r>
            <a:r>
              <a:rPr lang="en-US" sz="2400" dirty="0" err="1" smtClean="0"/>
              <a:t>dx</a:t>
            </a:r>
            <a:r>
              <a:rPr lang="en-US" sz="2400" dirty="0" smtClean="0"/>
              <a:t> + 2e</a:t>
            </a:r>
          </a:p>
          <a:p>
            <a:pPr marL="398463" indent="-398463">
              <a:buFont typeface="+mj-lt"/>
              <a:buAutoNum type="arabicParenR"/>
              <a:tabLst>
                <a:tab pos="1946275" algn="l"/>
              </a:tabLst>
            </a:pPr>
            <a:r>
              <a:rPr lang="en-US" sz="2400" dirty="0" smtClean="0">
                <a:latin typeface="+mn-lt"/>
              </a:rPr>
              <a:t>Oxygen: 	n + 2a = </a:t>
            </a:r>
            <a:r>
              <a:rPr lang="en-US" sz="2400" dirty="0" err="1" smtClean="0">
                <a:latin typeface="+mn-lt"/>
              </a:rPr>
              <a:t>c</a:t>
            </a:r>
            <a:r>
              <a:rPr lang="en-US" sz="2400" dirty="0" err="1" smtClean="0">
                <a:latin typeface="Symbol" pitchFamily="18" charset="2"/>
              </a:rPr>
              <a:t>b</a:t>
            </a:r>
            <a:r>
              <a:rPr lang="en-US" sz="2400" dirty="0" smtClean="0"/>
              <a:t> + </a:t>
            </a:r>
            <a:r>
              <a:rPr lang="en-US" sz="2400" dirty="0" err="1" smtClean="0"/>
              <a:t>dy</a:t>
            </a:r>
            <a:r>
              <a:rPr lang="en-US" sz="2400" dirty="0" smtClean="0"/>
              <a:t> + e + 2f</a:t>
            </a:r>
          </a:p>
          <a:p>
            <a:pPr marL="398463" indent="-398463">
              <a:buFont typeface="+mj-lt"/>
              <a:buAutoNum type="arabicParenR"/>
              <a:tabLst>
                <a:tab pos="1946275" algn="l"/>
              </a:tabLst>
            </a:pPr>
            <a:r>
              <a:rPr lang="en-US" sz="2400" dirty="0" smtClean="0">
                <a:latin typeface="+mn-lt"/>
              </a:rPr>
              <a:t>Nitrogen: 	b = </a:t>
            </a:r>
            <a:r>
              <a:rPr lang="en-US" sz="2400" dirty="0" err="1" smtClean="0">
                <a:latin typeface="+mn-lt"/>
              </a:rPr>
              <a:t>c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dirty="0" smtClean="0"/>
              <a:t> + </a:t>
            </a:r>
            <a:r>
              <a:rPr lang="en-US" sz="2400" dirty="0" err="1" smtClean="0"/>
              <a:t>dz</a:t>
            </a:r>
            <a:endParaRPr lang="en-US" sz="2400" dirty="0" smtClean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75008" y="2622756"/>
            <a:ext cx="1280160" cy="785873"/>
            <a:chOff x="5275008" y="2622756"/>
            <a:chExt cx="1280160" cy="785873"/>
          </a:xfrm>
        </p:grpSpPr>
        <p:sp>
          <p:nvSpPr>
            <p:cNvPr id="15" name="Left Brace 14"/>
            <p:cNvSpPr/>
            <p:nvPr/>
          </p:nvSpPr>
          <p:spPr bwMode="auto">
            <a:xfrm rot="16200000">
              <a:off x="5762688" y="2135076"/>
              <a:ext cx="304800" cy="128016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44604" y="3008519"/>
              <a:ext cx="10679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Product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811463" y="1874838"/>
          <a:ext cx="22447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" name="Equation" r:id="rId3" imgW="1384200" imgH="609480" progId="Equation.DSMT4">
                  <p:embed/>
                </p:oleObj>
              </mc:Choice>
              <mc:Fallback>
                <p:oleObj name="Equation" r:id="rId3" imgW="138420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1874838"/>
                        <a:ext cx="2244725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4977384" y="1905000"/>
            <a:ext cx="4014216" cy="933510"/>
            <a:chOff x="3056496" y="2362200"/>
            <a:chExt cx="4014216" cy="933510"/>
          </a:xfrm>
        </p:grpSpPr>
        <p:sp>
          <p:nvSpPr>
            <p:cNvPr id="34820" name="Rectangle 4"/>
            <p:cNvSpPr>
              <a:spLocks noChangeArrowheads="1"/>
            </p:cNvSpPr>
            <p:nvPr/>
          </p:nvSpPr>
          <p:spPr bwMode="auto">
            <a:xfrm>
              <a:off x="3733800" y="2362200"/>
              <a:ext cx="29289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Times New Roman" pitchFamily="18" charset="0"/>
                  <a:sym typeface="Math C"/>
                </a:rPr>
                <a:t>cell mass formed</a:t>
              </a:r>
            </a:p>
          </p:txBody>
        </p:sp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 flipH="1">
              <a:off x="3093720" y="2578608"/>
              <a:ext cx="640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3733800" y="2895600"/>
              <a:ext cx="33369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Times New Roman" pitchFamily="18" charset="0"/>
                  <a:sym typeface="Math C"/>
                </a:rPr>
                <a:t>substrate consumed</a:t>
              </a:r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 flipH="1">
              <a:off x="3056496" y="3121848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 Coefficients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71729" y="2027913"/>
            <a:ext cx="1871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/>
              <a:t>Cell yield for substrate: </a:t>
            </a:r>
            <a:endParaRPr lang="en-US" sz="2400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811463" y="3602038"/>
          <a:ext cx="274002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3" name="Equation" r:id="rId5" imgW="1688760" imgH="672840" progId="Equation.DSMT4">
                  <p:embed/>
                </p:oleObj>
              </mc:Choice>
              <mc:Fallback>
                <p:oleObj name="Equation" r:id="rId5" imgW="1688760" imgH="672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3602038"/>
                        <a:ext cx="2740025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219450" y="5410200"/>
          <a:ext cx="210026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Equation" r:id="rId7" imgW="1295280" imgH="571320" progId="Equation.3">
                  <p:embed/>
                </p:oleObj>
              </mc:Choice>
              <mc:Fallback>
                <p:oleObj name="Equation" r:id="rId7" imgW="1295280" imgH="571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5410200"/>
                        <a:ext cx="2100263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295400" y="3730258"/>
            <a:ext cx="144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/>
              <a:t>Cell yield for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066800" y="5455871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/>
              <a:t>Product yield for substrate: </a:t>
            </a:r>
            <a:endParaRPr lang="en-US" sz="2400" dirty="0"/>
          </a:p>
        </p:txBody>
      </p:sp>
      <p:grpSp>
        <p:nvGrpSpPr>
          <p:cNvPr id="3" name="Group 26"/>
          <p:cNvGrpSpPr/>
          <p:nvPr/>
        </p:nvGrpSpPr>
        <p:grpSpPr>
          <a:xfrm>
            <a:off x="5486400" y="3624808"/>
            <a:ext cx="3200400" cy="933510"/>
            <a:chOff x="5486400" y="3200400"/>
            <a:chExt cx="3200400" cy="933510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6163705" y="3200400"/>
              <a:ext cx="21420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Times New Roman" pitchFamily="18" charset="0"/>
                  <a:sym typeface="Math C"/>
                </a:rPr>
                <a:t>cell mass formed</a:t>
              </a:r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 flipH="1">
              <a:off x="5523624" y="3416808"/>
              <a:ext cx="640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6163704" y="3733800"/>
              <a:ext cx="25230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 smtClean="0">
                  <a:latin typeface="Arial" pitchFamily="34" charset="0"/>
                  <a:cs typeface="Times New Roman" pitchFamily="18" charset="0"/>
                  <a:sym typeface="Math C"/>
                </a:rPr>
                <a:t>oxygen </a:t>
              </a:r>
              <a:r>
                <a:rPr lang="en-US" sz="2000" dirty="0">
                  <a:latin typeface="Arial" pitchFamily="34" charset="0"/>
                  <a:cs typeface="Times New Roman" pitchFamily="18" charset="0"/>
                  <a:sym typeface="Math C"/>
                </a:rPr>
                <a:t>consumed</a:t>
              </a: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H="1">
              <a:off x="5486400" y="3960048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5434584" y="5416123"/>
            <a:ext cx="3252216" cy="876420"/>
            <a:chOff x="5129784" y="4705290"/>
            <a:chExt cx="3252216" cy="876420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5807088" y="5181600"/>
              <a:ext cx="25749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Times New Roman" pitchFamily="18" charset="0"/>
                  <a:sym typeface="Math C"/>
                </a:rPr>
                <a:t>substrate consumed</a:t>
              </a: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H="1">
              <a:off x="5129784" y="5407848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5807088" y="4705290"/>
              <a:ext cx="25749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 smtClean="0">
                  <a:latin typeface="Arial" pitchFamily="34" charset="0"/>
                  <a:cs typeface="Times New Roman" pitchFamily="18" charset="0"/>
                  <a:sym typeface="Math C"/>
                </a:rPr>
                <a:t>product mass formed</a:t>
              </a:r>
              <a:endParaRPr lang="en-US" sz="2000" dirty="0">
                <a:latin typeface="Arial" pitchFamily="34" charset="0"/>
                <a:cs typeface="Times New Roman" pitchFamily="18" charset="0"/>
                <a:sym typeface="Math C"/>
              </a:endParaRPr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 flipH="1">
              <a:off x="5145024" y="4921698"/>
              <a:ext cx="640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Deriving a Rate Equation for a Postulated Mechanism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654731"/>
            <a:ext cx="7391400" cy="1143000"/>
            <a:chOff x="152400" y="1371600"/>
            <a:chExt cx="7391400" cy="1143000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1720850" y="1752600"/>
            <a:ext cx="53848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" name="Equation" r:id="rId3" imgW="5384520" imgH="355320" progId="Equation.DSMT4">
                    <p:embed/>
                  </p:oleObj>
                </mc:Choice>
                <mc:Fallback>
                  <p:oleObj name="Equation" r:id="rId3" imgW="538452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0850" y="1752600"/>
                          <a:ext cx="53848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52400" y="1371600"/>
              <a:ext cx="6781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arenR"/>
              </a:pPr>
              <a:r>
                <a:rPr lang="en-US" sz="2000" dirty="0" smtClean="0">
                  <a:solidFill>
                    <a:srgbClr val="7030A0"/>
                  </a:solidFill>
                </a:rPr>
                <a:t>Write rate equation for postulated mechanism </a:t>
              </a:r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1600200" y="2133600"/>
            <a:ext cx="59436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5" name="Equation" r:id="rId5" imgW="5943600" imgH="380880" progId="Equation.DSMT4">
                    <p:embed/>
                  </p:oleObj>
                </mc:Choice>
                <mc:Fallback>
                  <p:oleObj name="Equation" r:id="rId5" imgW="5943600" imgH="380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2133600"/>
                          <a:ext cx="59436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152400" y="2895600"/>
            <a:ext cx="88391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spcAft>
                <a:spcPts val="600"/>
              </a:spcAft>
            </a:pPr>
            <a:r>
              <a:rPr lang="en-US" sz="2000" dirty="0" smtClean="0"/>
              <a:t>2) </a:t>
            </a:r>
            <a:r>
              <a:rPr lang="en-US" sz="2000" dirty="0" smtClean="0">
                <a:solidFill>
                  <a:srgbClr val="7030A0"/>
                </a:solidFill>
              </a:rPr>
              <a:t>For concentrations of reactive intermediates C</a:t>
            </a:r>
            <a:r>
              <a:rPr lang="en-US" sz="2000" baseline="-25000" dirty="0" smtClean="0">
                <a:solidFill>
                  <a:srgbClr val="7030A0"/>
                </a:solidFill>
              </a:rPr>
              <a:t>I*</a:t>
            </a:r>
            <a:r>
              <a:rPr lang="en-US" sz="2000" dirty="0" smtClean="0">
                <a:solidFill>
                  <a:srgbClr val="7030A0"/>
                </a:solidFill>
              </a:rPr>
              <a:t> that appear in the rate equation –</a:t>
            </a:r>
            <a:r>
              <a:rPr lang="en-US" sz="2000" dirty="0" err="1" smtClean="0">
                <a:solidFill>
                  <a:srgbClr val="7030A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A</a:t>
            </a:r>
            <a:endParaRPr lang="en-US" sz="2000" dirty="0" smtClean="0">
              <a:solidFill>
                <a:srgbClr val="7030A0"/>
              </a:solidFill>
            </a:endParaRPr>
          </a:p>
          <a:p>
            <a:pPr marL="284163" indent="-284163"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a) Write out the rate equation for reactive intermediates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*</a:t>
            </a:r>
          </a:p>
          <a:p>
            <a:pPr marL="568325" indent="-284163">
              <a:spcAft>
                <a:spcPts val="600"/>
              </a:spcAft>
            </a:pPr>
            <a:r>
              <a:rPr lang="en-US" sz="2000" dirty="0" smtClean="0"/>
              <a:t>b) Apply </a:t>
            </a:r>
            <a:r>
              <a:rPr lang="en-US" sz="2000" u="sng" dirty="0" smtClean="0"/>
              <a:t>Pseudo-Steady State Hypothesis</a:t>
            </a:r>
            <a:r>
              <a:rPr lang="en-US" sz="2000" dirty="0" smtClean="0"/>
              <a:t>, which states that the net formation of reactive intermediates is zero  (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*</a:t>
            </a:r>
            <a:r>
              <a:rPr lang="en-US" sz="2000" dirty="0" smtClean="0"/>
              <a:t>=0)</a:t>
            </a:r>
          </a:p>
          <a:p>
            <a:pPr marL="568325" indent="-284163">
              <a:spcAft>
                <a:spcPts val="600"/>
              </a:spcAft>
            </a:pPr>
            <a:r>
              <a:rPr lang="en-US" sz="2000" dirty="0" smtClean="0"/>
              <a:t>c) Solve for C</a:t>
            </a:r>
            <a:r>
              <a:rPr lang="en-US" sz="2000" baseline="-25000" dirty="0" smtClean="0"/>
              <a:t>I*</a:t>
            </a:r>
            <a:r>
              <a:rPr lang="en-US" sz="2000" dirty="0" smtClean="0"/>
              <a:t> in terms of measurable species</a:t>
            </a:r>
          </a:p>
          <a:p>
            <a:pPr marL="568325" indent="-284163">
              <a:spcAft>
                <a:spcPts val="600"/>
              </a:spcAft>
            </a:pPr>
            <a:r>
              <a:rPr lang="en-US" sz="2000" dirty="0" smtClean="0"/>
              <a:t>d) Substitute the new expression for C</a:t>
            </a:r>
            <a:r>
              <a:rPr lang="en-US" sz="2000" baseline="-25000" dirty="0" smtClean="0"/>
              <a:t>I*</a:t>
            </a:r>
            <a:r>
              <a:rPr lang="en-US" sz="2000" dirty="0" smtClean="0"/>
              <a:t> in terms of measurable species back into -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A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5758338"/>
            <a:ext cx="883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/>
            <a:r>
              <a:rPr lang="en-US" sz="2000" dirty="0" smtClean="0"/>
              <a:t>3) </a:t>
            </a:r>
            <a:r>
              <a:rPr lang="en-US" sz="2000" dirty="0" smtClean="0">
                <a:solidFill>
                  <a:srgbClr val="7030A0"/>
                </a:solidFill>
              </a:rPr>
              <a:t>Rearrange –</a:t>
            </a:r>
            <a:r>
              <a:rPr lang="en-US" sz="2000" dirty="0" err="1" smtClean="0">
                <a:solidFill>
                  <a:srgbClr val="7030A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to check if it matches the experimentally observed rate equation</a:t>
            </a:r>
            <a:r>
              <a:rPr lang="en-US" sz="2000" dirty="0"/>
              <a:t>	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578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Free Radical Polymerizations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354054" y="914400"/>
            <a:ext cx="4435892" cy="995065"/>
            <a:chOff x="914400" y="990600"/>
            <a:chExt cx="4435892" cy="995065"/>
          </a:xfrm>
        </p:grpSpPr>
        <p:grpSp>
          <p:nvGrpSpPr>
            <p:cNvPr id="6" name="Group 16"/>
            <p:cNvGrpSpPr/>
            <p:nvPr/>
          </p:nvGrpSpPr>
          <p:grpSpPr>
            <a:xfrm>
              <a:off x="914400" y="990600"/>
              <a:ext cx="1736546" cy="995065"/>
              <a:chOff x="914400" y="990600"/>
              <a:chExt cx="1736546" cy="99506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914400" y="1371600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752600" y="1219200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47800" y="1524000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09800" y="1143000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28800" y="1524000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95400" y="990600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2667000" y="1639738"/>
              <a:ext cx="1219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5"/>
            <p:cNvGrpSpPr/>
            <p:nvPr/>
          </p:nvGrpSpPr>
          <p:grpSpPr>
            <a:xfrm>
              <a:off x="4191000" y="1314972"/>
              <a:ext cx="1159292" cy="651120"/>
              <a:chOff x="4191000" y="1524000"/>
              <a:chExt cx="1159292" cy="65112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191000" y="1524000"/>
                <a:ext cx="1159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M-M-M</a:t>
                </a:r>
              </a:p>
            </p:txBody>
          </p:sp>
          <p:sp>
            <p:nvSpPr>
              <p:cNvPr id="14" name="Double Bracket 13"/>
              <p:cNvSpPr/>
              <p:nvPr/>
            </p:nvSpPr>
            <p:spPr>
              <a:xfrm>
                <a:off x="4561242" y="1524000"/>
                <a:ext cx="365760" cy="457200"/>
              </a:xfrm>
              <a:prstGeom prst="bracketPair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843632" y="177501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n</a:t>
                </a: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1066800" y="1295400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monomer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121920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polymer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1905000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Initiation: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000" y="2923166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2. Propagation: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3894716"/>
            <a:ext cx="214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Chain transfer: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5486400"/>
            <a:ext cx="3314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4a. Termination by addition: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2768600" y="1905000"/>
          <a:ext cx="1422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3" imgW="1422360" imgH="431640" progId="Equation.DSMT4">
                  <p:embed/>
                </p:oleObj>
              </mc:Choice>
              <mc:Fallback>
                <p:oleObj name="Equation" r:id="rId3" imgW="1422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1905000"/>
                        <a:ext cx="1422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177576" y="1905000"/>
            <a:ext cx="4966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Initiator (I) decomposes to 2 free radicals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2675986" y="2362200"/>
          <a:ext cx="1841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5" imgW="1841400" imgH="431640" progId="Equation.DSMT4">
                  <p:embed/>
                </p:oleObj>
              </mc:Choice>
              <mc:Fallback>
                <p:oleObj name="Equation" r:id="rId5" imgW="1841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986" y="2362200"/>
                        <a:ext cx="18415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31"/>
          <p:cNvGrpSpPr/>
          <p:nvPr/>
        </p:nvGrpSpPr>
        <p:grpSpPr>
          <a:xfrm>
            <a:off x="4276186" y="2362200"/>
            <a:ext cx="2200814" cy="400110"/>
            <a:chOff x="4025176" y="3124200"/>
            <a:chExt cx="2200814" cy="400110"/>
          </a:xfrm>
        </p:grpSpPr>
        <p:cxnSp>
          <p:nvCxnSpPr>
            <p:cNvPr id="30" name="Curved Connector 29"/>
            <p:cNvCxnSpPr/>
            <p:nvPr/>
          </p:nvCxnSpPr>
          <p:spPr>
            <a:xfrm rot="10800000">
              <a:off x="4025176" y="3276600"/>
              <a:ext cx="838200" cy="762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800600" y="3124200"/>
              <a:ext cx="14253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Radical (1)</a:t>
              </a:r>
            </a:p>
          </p:txBody>
        </p:sp>
      </p:grpSp>
      <p:graphicFrame>
        <p:nvGraphicFramePr>
          <p:cNvPr id="44036" name="Object 4"/>
          <p:cNvGraphicFramePr>
            <a:graphicFrameLocks noChangeAspect="1"/>
          </p:cNvGraphicFramePr>
          <p:nvPr>
            <p:extLst/>
          </p:nvPr>
        </p:nvGraphicFramePr>
        <p:xfrm>
          <a:off x="2654300" y="2891416"/>
          <a:ext cx="2197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7" imgW="2197080" imgH="469800" progId="Equation.DSMT4">
                  <p:embed/>
                </p:oleObj>
              </mc:Choice>
              <mc:Fallback>
                <p:oleObj name="Equation" r:id="rId7" imgW="21970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2891416"/>
                        <a:ext cx="21971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>
            <p:extLst/>
          </p:nvPr>
        </p:nvGraphicFramePr>
        <p:xfrm>
          <a:off x="2641600" y="3348616"/>
          <a:ext cx="232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9" imgW="2323800" imgH="507960" progId="Equation.DSMT4">
                  <p:embed/>
                </p:oleObj>
              </mc:Choice>
              <mc:Fallback>
                <p:oleObj name="Equation" r:id="rId9" imgW="2323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348616"/>
                        <a:ext cx="23241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029200" y="297728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Chain elongation, new monomers add to chain </a:t>
            </a: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>
            <p:extLst/>
          </p:nvPr>
        </p:nvGraphicFramePr>
        <p:xfrm>
          <a:off x="2673350" y="3882016"/>
          <a:ext cx="2641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11" imgW="2641320" imgH="469800" progId="Equation.DSMT4">
                  <p:embed/>
                </p:oleObj>
              </mc:Choice>
              <mc:Fallback>
                <p:oleObj name="Equation" r:id="rId11" imgW="2641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3882016"/>
                        <a:ext cx="2641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590800" y="4403053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“Live” polymer chain transfers radical to monomer.  Polymer chain is no longer reactive (dead).  Can also transfer to solvent or other species</a:t>
            </a: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>
            <p:extLst/>
          </p:nvPr>
        </p:nvGraphicFramePr>
        <p:xfrm>
          <a:off x="3708400" y="5454126"/>
          <a:ext cx="2692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Equation" r:id="rId13" imgW="2692080" imgH="469800" progId="Equation.DSMT4">
                  <p:embed/>
                </p:oleObj>
              </mc:Choice>
              <mc:Fallback>
                <p:oleObj name="Equation" r:id="rId13" imgW="26920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454126"/>
                        <a:ext cx="2692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81000" y="6039374"/>
            <a:ext cx="4454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4b. Termination by </a:t>
            </a:r>
            <a:r>
              <a:rPr lang="en-US" sz="2000" dirty="0" err="1" smtClean="0"/>
              <a:t>disproportionation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41" name="Object 8"/>
          <p:cNvGraphicFramePr>
            <a:graphicFrameLocks noChangeAspect="1"/>
          </p:cNvGraphicFramePr>
          <p:nvPr>
            <p:extLst/>
          </p:nvPr>
        </p:nvGraphicFramePr>
        <p:xfrm>
          <a:off x="4876800" y="6007100"/>
          <a:ext cx="2946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Equation" r:id="rId15" imgW="2946240" imgH="469800" progId="Equation.DSMT4">
                  <p:embed/>
                </p:oleObj>
              </mc:Choice>
              <mc:Fallback>
                <p:oleObj name="Equation" r:id="rId15" imgW="29462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007100"/>
                        <a:ext cx="2946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89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r>
              <a:rPr lang="en-GB" altLang="zh-TW" dirty="0" smtClean="0">
                <a:solidFill>
                  <a:schemeClr val="tx1"/>
                </a:solidFill>
              </a:rPr>
              <a:t>Review: PSSH Applied </a:t>
            </a:r>
            <a:r>
              <a:rPr lang="en-GB" altLang="zh-TW" dirty="0">
                <a:solidFill>
                  <a:schemeClr val="tx1"/>
                </a:solidFill>
              </a:rPr>
              <a:t>to </a:t>
            </a:r>
            <a:r>
              <a:rPr lang="en-GB" altLang="zh-TW" dirty="0" smtClean="0">
                <a:solidFill>
                  <a:schemeClr val="tx1"/>
                </a:solidFill>
              </a:rPr>
              <a:t>Thermal Cracking </a:t>
            </a:r>
            <a:r>
              <a:rPr lang="en-GB" altLang="zh-TW" dirty="0">
                <a:solidFill>
                  <a:schemeClr val="tx1"/>
                </a:solidFill>
              </a:rPr>
              <a:t>of </a:t>
            </a:r>
            <a:r>
              <a:rPr lang="en-GB" altLang="zh-TW" dirty="0" smtClean="0">
                <a:solidFill>
                  <a:schemeClr val="tx1"/>
                </a:solidFill>
              </a:rPr>
              <a:t>Ethane</a:t>
            </a:r>
            <a:endParaRPr lang="en-GB" altLang="zh-TW" dirty="0">
              <a:solidFill>
                <a:schemeClr val="tx1"/>
              </a:solidFill>
            </a:endParaRP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183173" y="1371600"/>
            <a:ext cx="83006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kumimoji="1" lang="en-GB" altLang="zh-TW" sz="2000" dirty="0"/>
              <a:t>The thermal decomposition of ethane to </a:t>
            </a:r>
            <a:r>
              <a:rPr kumimoji="1" lang="en-GB" altLang="zh-TW" sz="2000" u="sng" dirty="0"/>
              <a:t>ethylene</a:t>
            </a:r>
            <a:r>
              <a:rPr kumimoji="1" lang="en-GB" altLang="zh-TW" sz="2000" dirty="0"/>
              <a:t>, methane, butane and</a:t>
            </a:r>
          </a:p>
          <a:p>
            <a:pPr algn="l" eaLnBrk="1" hangingPunct="1"/>
            <a:r>
              <a:rPr kumimoji="1" lang="en-GB" altLang="zh-TW" sz="2000" dirty="0"/>
              <a:t>hydrogen is believed to proceed in the following sequence: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574816" y="2470118"/>
            <a:ext cx="1335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GB" altLang="zh-TW" sz="2000" b="1" dirty="0">
                <a:solidFill>
                  <a:srgbClr val="7030A0"/>
                </a:solidFill>
              </a:rPr>
              <a:t>Initiation:</a:t>
            </a:r>
          </a:p>
        </p:txBody>
      </p:sp>
      <p:graphicFrame>
        <p:nvGraphicFramePr>
          <p:cNvPr id="204805" name="Object 5"/>
          <p:cNvGraphicFramePr>
            <a:graphicFrameLocks noChangeAspect="1"/>
          </p:cNvGraphicFramePr>
          <p:nvPr>
            <p:extLst/>
          </p:nvPr>
        </p:nvGraphicFramePr>
        <p:xfrm>
          <a:off x="2913063" y="2455863"/>
          <a:ext cx="20653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Equation" r:id="rId3" imgW="2234880" imgH="431640" progId="Equation.DSMT4">
                  <p:embed/>
                </p:oleObj>
              </mc:Choice>
              <mc:Fallback>
                <p:oleObj name="Equation" r:id="rId3" imgW="2234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2455863"/>
                        <a:ext cx="20653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6" name="Object 6"/>
          <p:cNvGraphicFramePr>
            <a:graphicFrameLocks noChangeAspect="1"/>
          </p:cNvGraphicFramePr>
          <p:nvPr>
            <p:extLst/>
          </p:nvPr>
        </p:nvGraphicFramePr>
        <p:xfrm>
          <a:off x="6216651" y="2473325"/>
          <a:ext cx="1958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Equation" r:id="rId5" imgW="2108160" imgH="393480" progId="Equation.DSMT4">
                  <p:embed/>
                </p:oleObj>
              </mc:Choice>
              <mc:Fallback>
                <p:oleObj name="Equation" r:id="rId5" imgW="2108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1" y="2473325"/>
                        <a:ext cx="19589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143608" y="3059726"/>
            <a:ext cx="17668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GB" altLang="zh-TW" sz="2000" b="1">
                <a:solidFill>
                  <a:srgbClr val="7030A0"/>
                </a:solidFill>
              </a:rPr>
              <a:t>Propagation:</a:t>
            </a:r>
          </a:p>
        </p:txBody>
      </p:sp>
      <p:graphicFrame>
        <p:nvGraphicFramePr>
          <p:cNvPr id="204808" name="Object 8"/>
          <p:cNvGraphicFramePr>
            <a:graphicFrameLocks noChangeAspect="1"/>
          </p:cNvGraphicFramePr>
          <p:nvPr>
            <p:extLst/>
          </p:nvPr>
        </p:nvGraphicFramePr>
        <p:xfrm>
          <a:off x="2079625" y="3051174"/>
          <a:ext cx="37338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Equation" r:id="rId7" imgW="4038480" imgH="431640" progId="Equation.DSMT4">
                  <p:embed/>
                </p:oleObj>
              </mc:Choice>
              <mc:Fallback>
                <p:oleObj name="Equation" r:id="rId7" imgW="4038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3051174"/>
                        <a:ext cx="3733800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9" name="Object 9"/>
          <p:cNvGraphicFramePr>
            <a:graphicFrameLocks noChangeAspect="1"/>
          </p:cNvGraphicFramePr>
          <p:nvPr>
            <p:extLst/>
          </p:nvPr>
        </p:nvGraphicFramePr>
        <p:xfrm>
          <a:off x="6216651" y="3087686"/>
          <a:ext cx="26495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Equation" r:id="rId9" imgW="2857320" imgH="393480" progId="Equation.DSMT4">
                  <p:embed/>
                </p:oleObj>
              </mc:Choice>
              <mc:Fallback>
                <p:oleObj name="Equation" r:id="rId9" imgW="285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1" y="3087686"/>
                        <a:ext cx="26495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0" name="Object 10"/>
          <p:cNvGraphicFramePr>
            <a:graphicFrameLocks noChangeAspect="1"/>
          </p:cNvGraphicFramePr>
          <p:nvPr>
            <p:extLst/>
          </p:nvPr>
        </p:nvGraphicFramePr>
        <p:xfrm>
          <a:off x="2655888" y="3673474"/>
          <a:ext cx="25812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Equation" r:id="rId11" imgW="2793960" imgH="431640" progId="Equation.DSMT4">
                  <p:embed/>
                </p:oleObj>
              </mc:Choice>
              <mc:Fallback>
                <p:oleObj name="Equation" r:id="rId11" imgW="2793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3673474"/>
                        <a:ext cx="25812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1" name="Object 11"/>
          <p:cNvGraphicFramePr>
            <a:graphicFrameLocks noChangeAspect="1"/>
          </p:cNvGraphicFramePr>
          <p:nvPr>
            <p:extLst/>
          </p:nvPr>
        </p:nvGraphicFramePr>
        <p:xfrm>
          <a:off x="6324600" y="3659188"/>
          <a:ext cx="210661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Equation" r:id="rId13" imgW="2273040" imgH="495000" progId="Equation.DSMT4">
                  <p:embed/>
                </p:oleObj>
              </mc:Choice>
              <mc:Fallback>
                <p:oleObj name="Equation" r:id="rId13" imgW="22730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659188"/>
                        <a:ext cx="2106612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2" name="Object 12"/>
          <p:cNvGraphicFramePr>
            <a:graphicFrameLocks noChangeAspect="1"/>
          </p:cNvGraphicFramePr>
          <p:nvPr>
            <p:extLst/>
          </p:nvPr>
        </p:nvGraphicFramePr>
        <p:xfrm>
          <a:off x="2459038" y="4319586"/>
          <a:ext cx="29749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15" imgW="3213000" imgH="431640" progId="Equation.DSMT4">
                  <p:embed/>
                </p:oleObj>
              </mc:Choice>
              <mc:Fallback>
                <p:oleObj name="Equation" r:id="rId15" imgW="3213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4319586"/>
                        <a:ext cx="297497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3" name="Object 13"/>
          <p:cNvGraphicFramePr>
            <a:graphicFrameLocks noChangeAspect="1"/>
          </p:cNvGraphicFramePr>
          <p:nvPr>
            <p:extLst/>
          </p:nvPr>
        </p:nvGraphicFramePr>
        <p:xfrm>
          <a:off x="6216651" y="4356099"/>
          <a:ext cx="24034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17" imgW="2590560" imgH="393480" progId="Equation.DSMT4">
                  <p:embed/>
                </p:oleObj>
              </mc:Choice>
              <mc:Fallback>
                <p:oleObj name="Equation" r:id="rId17" imgW="2590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1" y="4356099"/>
                        <a:ext cx="24034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193108" y="4888526"/>
            <a:ext cx="1717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GB" altLang="zh-TW" sz="2000" b="1">
                <a:solidFill>
                  <a:srgbClr val="7030A0"/>
                </a:solidFill>
              </a:rPr>
              <a:t>Termination:</a:t>
            </a:r>
          </a:p>
        </p:txBody>
      </p:sp>
      <p:graphicFrame>
        <p:nvGraphicFramePr>
          <p:cNvPr id="204815" name="Object 15"/>
          <p:cNvGraphicFramePr>
            <a:graphicFrameLocks noChangeAspect="1"/>
          </p:cNvGraphicFramePr>
          <p:nvPr>
            <p:extLst/>
          </p:nvPr>
        </p:nvGraphicFramePr>
        <p:xfrm>
          <a:off x="2794794" y="4852986"/>
          <a:ext cx="23034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Equation" r:id="rId19" imgW="2501640" imgH="431640" progId="Equation.DSMT4">
                  <p:embed/>
                </p:oleObj>
              </mc:Choice>
              <mc:Fallback>
                <p:oleObj name="Equation" r:id="rId19" imgW="2501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794" y="4852986"/>
                        <a:ext cx="23034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6" name="Object 16"/>
          <p:cNvGraphicFramePr>
            <a:graphicFrameLocks noChangeAspect="1"/>
          </p:cNvGraphicFramePr>
          <p:nvPr>
            <p:extLst/>
          </p:nvPr>
        </p:nvGraphicFramePr>
        <p:xfrm>
          <a:off x="6216651" y="4827588"/>
          <a:ext cx="25479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Equation" r:id="rId21" imgW="2755800" imgH="558720" progId="Equation.DSMT4">
                  <p:embed/>
                </p:oleObj>
              </mc:Choice>
              <mc:Fallback>
                <p:oleObj name="Equation" r:id="rId21" imgW="27558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1" y="4827588"/>
                        <a:ext cx="2547937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216877" y="3003549"/>
            <a:ext cx="850655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18" name="Line 18"/>
          <p:cNvSpPr>
            <a:spLocks noChangeShapeType="1"/>
          </p:cNvSpPr>
          <p:nvPr/>
        </p:nvSpPr>
        <p:spPr bwMode="auto">
          <a:xfrm>
            <a:off x="193431" y="4768849"/>
            <a:ext cx="850655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19" name="Line 19"/>
          <p:cNvSpPr>
            <a:spLocks noChangeShapeType="1"/>
          </p:cNvSpPr>
          <p:nvPr/>
        </p:nvSpPr>
        <p:spPr bwMode="auto">
          <a:xfrm>
            <a:off x="216877" y="5486400"/>
            <a:ext cx="850655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20" name="Text Box 20"/>
          <p:cNvSpPr txBox="1">
            <a:spLocks noChangeArrowheads="1"/>
          </p:cNvSpPr>
          <p:nvPr/>
        </p:nvSpPr>
        <p:spPr bwMode="auto">
          <a:xfrm>
            <a:off x="152400" y="5513169"/>
            <a:ext cx="768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kumimoji="1" lang="zh-TW" altLang="en-GB" dirty="0"/>
              <a:t>(</a:t>
            </a:r>
            <a:r>
              <a:rPr kumimoji="1" lang="en-GB" altLang="zh-TW" dirty="0"/>
              <a:t>a) Use the PSSH to derive a rate law for the rate of formation of </a:t>
            </a:r>
            <a:r>
              <a:rPr kumimoji="1" lang="en-GB" altLang="zh-TW" dirty="0">
                <a:solidFill>
                  <a:srgbClr val="006600"/>
                </a:solidFill>
              </a:rPr>
              <a:t>ethylene</a:t>
            </a:r>
          </a:p>
        </p:txBody>
      </p:sp>
      <p:sp>
        <p:nvSpPr>
          <p:cNvPr id="204821" name="Text Box 21"/>
          <p:cNvSpPr txBox="1">
            <a:spLocks noChangeArrowheads="1"/>
          </p:cNvSpPr>
          <p:nvPr/>
        </p:nvSpPr>
        <p:spPr bwMode="auto">
          <a:xfrm>
            <a:off x="152401" y="5830669"/>
            <a:ext cx="89947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kumimoji="1" lang="zh-TW" altLang="en-GB" dirty="0"/>
              <a:t>(</a:t>
            </a:r>
            <a:r>
              <a:rPr kumimoji="1" lang="en-GB" altLang="zh-TW" dirty="0"/>
              <a:t>b) Compare the PSSH solution in Part (a) to that obtained by solving the complete set</a:t>
            </a:r>
          </a:p>
          <a:p>
            <a:pPr algn="l" eaLnBrk="1" hangingPunct="1"/>
            <a:r>
              <a:rPr kumimoji="1" lang="en-GB" altLang="zh-TW" dirty="0"/>
              <a:t>of ODE mole balance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14800" y="3742260"/>
            <a:ext cx="609600" cy="36576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72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Longo\My Documents\Powerpoint\ECH161A\2ndlecture\enzyme.gif"/>
          <p:cNvPicPr>
            <a:picLocks noChangeAspect="1" noChangeArrowheads="1"/>
          </p:cNvPicPr>
          <p:nvPr/>
        </p:nvPicPr>
        <p:blipFill>
          <a:blip r:embed="rId2"/>
          <a:srcRect t="25266"/>
          <a:stretch>
            <a:fillRect/>
          </a:stretch>
        </p:blipFill>
        <p:spPr bwMode="auto">
          <a:xfrm>
            <a:off x="2178844" y="2959100"/>
            <a:ext cx="4786312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541"/>
          <p:cNvSpPr txBox="1">
            <a:spLocks noChangeArrowheads="1"/>
          </p:cNvSpPr>
          <p:nvPr/>
        </p:nvSpPr>
        <p:spPr bwMode="auto">
          <a:xfrm>
            <a:off x="478221" y="4800600"/>
            <a:ext cx="8187559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6688" indent="-166688">
              <a:spcAft>
                <a:spcPts val="400"/>
              </a:spcAft>
              <a:buFont typeface="Arial" charset="0"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Enzymes: Protein catalyst that execute </a:t>
            </a:r>
            <a:r>
              <a:rPr lang="en-US" sz="2000" dirty="0">
                <a:latin typeface="Arial" charset="0"/>
                <a:cs typeface="Arial" charset="0"/>
              </a:rPr>
              <a:t>complex biochemical </a:t>
            </a:r>
            <a:r>
              <a:rPr lang="en-US" sz="2000" dirty="0" smtClean="0">
                <a:latin typeface="Arial" charset="0"/>
                <a:cs typeface="Arial" charset="0"/>
              </a:rPr>
              <a:t>reactions- all synthetic and </a:t>
            </a:r>
            <a:r>
              <a:rPr lang="en-US" sz="2000" dirty="0" err="1" smtClean="0">
                <a:latin typeface="Arial" charset="0"/>
                <a:cs typeface="Arial" charset="0"/>
              </a:rPr>
              <a:t>degradative</a:t>
            </a:r>
            <a:r>
              <a:rPr lang="en-US" sz="2000" dirty="0" smtClean="0">
                <a:latin typeface="Arial" charset="0"/>
                <a:cs typeface="Arial" charset="0"/>
              </a:rPr>
              <a:t> reactions in living organisms!</a:t>
            </a:r>
            <a:endParaRPr lang="en-US" sz="2000" dirty="0">
              <a:latin typeface="Arial" charset="0"/>
              <a:cs typeface="Arial" charset="0"/>
            </a:endParaRPr>
          </a:p>
          <a:p>
            <a:pPr marL="166688" indent="-166688">
              <a:spcAft>
                <a:spcPts val="400"/>
              </a:spcAft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Increases the rate of reaction </a:t>
            </a:r>
            <a:r>
              <a:rPr lang="en-US" sz="2000" u="sng" dirty="0">
                <a:latin typeface="Arial" charset="0"/>
                <a:cs typeface="Arial" charset="0"/>
              </a:rPr>
              <a:t>without </a:t>
            </a:r>
            <a:r>
              <a:rPr lang="en-US" sz="2000" dirty="0">
                <a:latin typeface="Arial" charset="0"/>
                <a:cs typeface="Arial" charset="0"/>
              </a:rPr>
              <a:t>undergoing permanent chemical change </a:t>
            </a:r>
            <a:r>
              <a:rPr lang="en-US" sz="2000" dirty="0" smtClean="0">
                <a:latin typeface="Arial" charset="0"/>
                <a:cs typeface="Arial" charset="0"/>
              </a:rPr>
              <a:t>– not used up (consumed) by the reaction</a:t>
            </a:r>
          </a:p>
          <a:p>
            <a:pPr marL="174625" lvl="1" indent="-174625">
              <a:spcAft>
                <a:spcPts val="400"/>
              </a:spcAft>
              <a:buFont typeface="Arial" charset="0"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Substrate: the reactant that the enzyme acts 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L10b: Bioreactors</a:t>
            </a:r>
            <a:endParaRPr lang="en-US" dirty="0"/>
          </a:p>
        </p:txBody>
      </p:sp>
      <p:sp>
        <p:nvSpPr>
          <p:cNvPr id="6" name="Text Box 541"/>
          <p:cNvSpPr txBox="1">
            <a:spLocks noChangeArrowheads="1"/>
          </p:cNvSpPr>
          <p:nvPr/>
        </p:nvSpPr>
        <p:spPr bwMode="auto">
          <a:xfrm>
            <a:off x="304800" y="1059200"/>
            <a:ext cx="8610600" cy="18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6688" indent="-166688">
              <a:spcAft>
                <a:spcPts val="400"/>
              </a:spcAft>
              <a:buFont typeface="Arial" charset="0"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Today’s goals:</a:t>
            </a:r>
          </a:p>
          <a:p>
            <a:pPr marL="623888" lvl="1" indent="-166688">
              <a:spcAft>
                <a:spcPts val="400"/>
              </a:spcAft>
              <a:buFont typeface="Arial" charset="0"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Predict rates of enzyme-catalyzed reactions</a:t>
            </a:r>
          </a:p>
          <a:p>
            <a:pPr marL="623888" lvl="1" indent="-166688">
              <a:spcAft>
                <a:spcPts val="400"/>
              </a:spcAft>
              <a:buFont typeface="Arial" charset="0"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Determine effect of chemical inhibitors on </a:t>
            </a:r>
            <a:r>
              <a:rPr lang="en-US" sz="2000" dirty="0" err="1" smtClean="0">
                <a:latin typeface="Arial" charset="0"/>
                <a:cs typeface="Arial" charset="0"/>
              </a:rPr>
              <a:t>rxn</a:t>
            </a:r>
            <a:r>
              <a:rPr lang="en-US" sz="2000" dirty="0" smtClean="0">
                <a:latin typeface="Arial" charset="0"/>
                <a:cs typeface="Arial" charset="0"/>
              </a:rPr>
              <a:t> rate</a:t>
            </a:r>
          </a:p>
          <a:p>
            <a:pPr marL="623888" lvl="1" indent="-166688">
              <a:spcAft>
                <a:spcPts val="400"/>
              </a:spcAft>
              <a:buFont typeface="Arial" charset="0"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Develop mathematical expression based on fundamental steps of </a:t>
            </a:r>
            <a:r>
              <a:rPr lang="en-US" sz="2000" dirty="0" err="1" smtClean="0">
                <a:latin typeface="Arial" charset="0"/>
                <a:cs typeface="Arial" charset="0"/>
              </a:rPr>
              <a:t>rxn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623888" lvl="1" indent="-166688">
              <a:spcAft>
                <a:spcPts val="400"/>
              </a:spcAft>
              <a:buFont typeface="Arial" charset="0"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Apply model to cell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Enzymes Increase Reaction Rate</a:t>
            </a:r>
            <a:endParaRPr lang="en-US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12872" y="21336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endParaRPr lang="en-US" sz="2000"/>
          </a:p>
          <a:p>
            <a:pPr>
              <a:buFontTx/>
              <a:buChar char="-"/>
            </a:pPr>
            <a:endParaRPr lang="en-US" sz="200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649319"/>
            <a:ext cx="4928570" cy="3931920"/>
          </a:xfrm>
          <a:prstGeom prst="rect">
            <a:avLst/>
          </a:prstGeom>
          <a:noFill/>
          <a:ln/>
        </p:spPr>
      </p:pic>
      <p:sp>
        <p:nvSpPr>
          <p:cNvPr id="12" name="TextBox 11"/>
          <p:cNvSpPr txBox="1"/>
          <p:nvPr/>
        </p:nvSpPr>
        <p:spPr>
          <a:xfrm>
            <a:off x="2895600" y="3457039"/>
            <a:ext cx="224112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rgbClr val="7030A0"/>
                </a:solidFill>
                <a:latin typeface="Arial Rounded MT Bold" pitchFamily="34" charset="0"/>
              </a:rPr>
              <a:t>Transition state, G</a:t>
            </a:r>
            <a:r>
              <a:rPr lang="en-US" sz="1700" baseline="30000" dirty="0" smtClean="0">
                <a:solidFill>
                  <a:srgbClr val="7030A0"/>
                </a:solidFill>
                <a:latin typeface="Arial Rounded MT Bold" pitchFamily="34" charset="0"/>
              </a:rPr>
              <a:t>‡</a:t>
            </a:r>
            <a:r>
              <a:rPr lang="en-US" sz="17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endParaRPr lang="en-US" sz="17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667000" y="2651053"/>
            <a:ext cx="2667000" cy="930347"/>
            <a:chOff x="2667000" y="3087469"/>
            <a:chExt cx="2667000" cy="930347"/>
          </a:xfrm>
        </p:grpSpPr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3276600" y="3087469"/>
              <a:ext cx="2057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Activation energy for catalyzed </a:t>
              </a:r>
              <a:r>
                <a:rPr lang="en-US" sz="1800" dirty="0" err="1" smtClean="0">
                  <a:latin typeface="Arial" charset="0"/>
                  <a:cs typeface="Arial" charset="0"/>
                </a:rPr>
                <a:t>rxn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cxnSp>
          <p:nvCxnSpPr>
            <p:cNvPr id="14" name="Straight Arrow Connector 22"/>
            <p:cNvCxnSpPr>
              <a:cxnSpLocks noChangeShapeType="1"/>
            </p:cNvCxnSpPr>
            <p:nvPr/>
          </p:nvCxnSpPr>
          <p:spPr bwMode="auto">
            <a:xfrm rot="10800000" flipV="1">
              <a:off x="2667000" y="3361841"/>
              <a:ext cx="718455" cy="65597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52400" y="2085439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rial" charset="0"/>
                <a:cs typeface="Arial" charset="0"/>
              </a:rPr>
              <a:t>Activation energy for </a:t>
            </a:r>
            <a:r>
              <a:rPr lang="en-US" sz="1800" dirty="0" err="1">
                <a:latin typeface="Arial" charset="0"/>
                <a:cs typeface="Arial" charset="0"/>
              </a:rPr>
              <a:t>uncatalyzed</a:t>
            </a:r>
            <a:r>
              <a:rPr lang="en-US" sz="1800" dirty="0">
                <a:latin typeface="Arial" charset="0"/>
                <a:cs typeface="Arial" charset="0"/>
              </a:rPr>
              <a:t> reaction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71244" y="4419600"/>
            <a:ext cx="3519756" cy="646331"/>
            <a:chOff x="823644" y="4720118"/>
            <a:chExt cx="3519756" cy="646331"/>
          </a:xfrm>
        </p:grpSpPr>
        <p:sp>
          <p:nvSpPr>
            <p:cNvPr id="18" name="Rectangle 17"/>
            <p:cNvSpPr/>
            <p:nvPr/>
          </p:nvSpPr>
          <p:spPr>
            <a:xfrm>
              <a:off x="823644" y="4720118"/>
              <a:ext cx="19820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Enzymes do NOT change </a:t>
              </a:r>
              <a:r>
                <a:rPr lang="en-US" sz="1800" b="1" dirty="0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sz="1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2743200" y="4876800"/>
              <a:ext cx="1600200" cy="76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6200" y="937498"/>
            <a:ext cx="899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Effects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the reaction </a:t>
            </a:r>
            <a:r>
              <a:rPr lang="en-US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rate (kinetics),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NOT </a:t>
            </a:r>
            <a:r>
              <a:rPr lang="en-US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equilibrium (thermo)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Lower activation energy </a:t>
            </a:r>
            <a:r>
              <a:rPr lang="el-GR" sz="2000" dirty="0" smtClean="0">
                <a:solidFill>
                  <a:srgbClr val="CC0099"/>
                </a:solidFill>
                <a:latin typeface="+mn-lt"/>
              </a:rPr>
              <a:t>Δ</a:t>
            </a:r>
            <a:r>
              <a:rPr lang="en-US" sz="2000" dirty="0" smtClean="0">
                <a:solidFill>
                  <a:srgbClr val="CC0099"/>
                </a:solidFill>
                <a:latin typeface="+mn-lt"/>
              </a:rPr>
              <a:t>G</a:t>
            </a:r>
            <a:r>
              <a:rPr lang="en-US" sz="2000" baseline="30000" dirty="0" smtClean="0">
                <a:solidFill>
                  <a:srgbClr val="CC0099"/>
                </a:solidFill>
                <a:latin typeface="+mn-lt"/>
              </a:rPr>
              <a:t>‡</a:t>
            </a:r>
            <a:r>
              <a:rPr lang="en-US" sz="2000" dirty="0" smtClean="0">
                <a:latin typeface="+mn-lt"/>
              </a:rPr>
              <a:t> increases reaction rate, reach equilibrium faster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CC0099"/>
                </a:solidFill>
                <a:latin typeface="+mn-lt"/>
              </a:rPr>
              <a:t>Δ</a:t>
            </a:r>
            <a:r>
              <a:rPr lang="en-US" sz="2000" dirty="0" smtClean="0">
                <a:solidFill>
                  <a:srgbClr val="CC0099"/>
                </a:solidFill>
                <a:latin typeface="+mn-lt"/>
              </a:rPr>
              <a:t>G </a:t>
            </a:r>
            <a:r>
              <a:rPr lang="en-US" sz="2000" dirty="0" smtClean="0">
                <a:latin typeface="+mn-lt"/>
              </a:rPr>
              <a:t>is unchanged, so ratio of products to reactants at equilibrium is the same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057400" y="3609439"/>
            <a:ext cx="82296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604517" y="1905000"/>
            <a:ext cx="3310063" cy="2057400"/>
            <a:chOff x="5604517" y="2057400"/>
            <a:chExt cx="3310063" cy="20574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6212682" y="2057400"/>
            <a:ext cx="2052637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7" name="Equation" r:id="rId4" imgW="2044440" imgH="787320" progId="Equation.DSMT4">
                    <p:embed/>
                  </p:oleObj>
                </mc:Choice>
                <mc:Fallback>
                  <p:oleObj name="Equation" r:id="rId4" imgW="2044440" imgH="78732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2682" y="2057400"/>
                          <a:ext cx="2052637" cy="790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5604517" y="2791361"/>
              <a:ext cx="33100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</a:rPr>
                <a:t>k</a:t>
              </a:r>
              <a:r>
                <a:rPr lang="en-US" sz="2000" baseline="-25000" dirty="0" smtClean="0">
                  <a:solidFill>
                    <a:srgbClr val="C00000"/>
                  </a:solidFill>
                </a:rPr>
                <a:t>1,cat</a:t>
              </a:r>
              <a:r>
                <a:rPr lang="en-US" sz="2000" dirty="0" smtClean="0">
                  <a:solidFill>
                    <a:srgbClr val="C00000"/>
                  </a:solidFill>
                </a:rPr>
                <a:t>&gt;k</a:t>
              </a:r>
              <a:r>
                <a:rPr lang="en-US" sz="2000" baseline="-25000" dirty="0" smtClean="0">
                  <a:solidFill>
                    <a:srgbClr val="C00000"/>
                  </a:solidFill>
                </a:rPr>
                <a:t>1,uncat</a:t>
              </a:r>
            </a:p>
            <a:p>
              <a:pPr algn="ctr"/>
              <a:r>
                <a:rPr lang="en-US" sz="2000" dirty="0" smtClean="0">
                  <a:solidFill>
                    <a:srgbClr val="C00000"/>
                  </a:solidFill>
                  <a:latin typeface="Symbol" pitchFamily="18" charset="2"/>
                </a:rPr>
                <a:t>D</a:t>
              </a:r>
              <a:r>
                <a:rPr lang="en-US" sz="2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sz="2000" baseline="30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‡  </a:t>
              </a:r>
              <a:r>
                <a:rPr lang="en-US" sz="2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determines </a:t>
              </a:r>
              <a:r>
                <a:rPr lang="en-US" sz="2000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rxn</a:t>
              </a:r>
              <a:r>
                <a:rPr lang="en-US" sz="2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rate</a:t>
              </a:r>
            </a:p>
            <a:p>
              <a:pPr algn="ctr"/>
              <a:r>
                <a:rPr lang="en-US" sz="2000" dirty="0" smtClean="0">
                  <a:solidFill>
                    <a:srgbClr val="C00000"/>
                  </a:solidFill>
                  <a:latin typeface="Symbol" pitchFamily="18" charset="2"/>
                </a:rPr>
                <a:t>D</a:t>
              </a:r>
              <a:r>
                <a:rPr lang="en-US" sz="20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G</a:t>
              </a:r>
              <a:r>
                <a:rPr lang="en-US" sz="2000" baseline="30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‡ </a:t>
              </a:r>
              <a:r>
                <a:rPr lang="en-US" sz="2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= -RT </a:t>
              </a:r>
              <a:r>
                <a:rPr lang="en-US" sz="2000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ln</a:t>
              </a:r>
              <a:r>
                <a:rPr lang="en-US" sz="2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(k)</a:t>
              </a:r>
            </a:p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Enzymes change </a:t>
              </a:r>
              <a:r>
                <a:rPr lang="en-US" sz="2000" b="1" dirty="0" smtClean="0">
                  <a:solidFill>
                    <a:srgbClr val="C00000"/>
                  </a:solidFill>
                  <a:latin typeface="Symbol" pitchFamily="18" charset="2"/>
                </a:rPr>
                <a:t>D</a:t>
              </a:r>
              <a:r>
                <a:rPr lang="en-US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sz="2000" b="1" baseline="30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‡</a:t>
              </a:r>
              <a:endParaRPr lang="en-US" sz="2000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34000" y="4041576"/>
            <a:ext cx="3810000" cy="2539663"/>
            <a:chOff x="5334000" y="4318337"/>
            <a:chExt cx="3810000" cy="2539663"/>
          </a:xfrm>
        </p:grpSpPr>
        <p:graphicFrame>
          <p:nvGraphicFramePr>
            <p:cNvPr id="34" name="Object 5"/>
            <p:cNvGraphicFramePr>
              <a:graphicFrameLocks noChangeAspect="1"/>
            </p:cNvGraphicFramePr>
            <p:nvPr/>
          </p:nvGraphicFramePr>
          <p:xfrm>
            <a:off x="6226175" y="4670762"/>
            <a:ext cx="2025650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8" name="Equation" r:id="rId6" imgW="2019240" imgH="711000" progId="Equation.DSMT4">
                    <p:embed/>
                  </p:oleObj>
                </mc:Choice>
                <mc:Fallback>
                  <p:oleObj name="Equation" r:id="rId6" imgW="2019240" imgH="7110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6175" y="4670762"/>
                          <a:ext cx="2025650" cy="714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6192079" y="4318337"/>
              <a:ext cx="20938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6600"/>
                  </a:solidFill>
                </a:rPr>
                <a:t>Thermodynamic:</a:t>
              </a: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6508750" y="5461337"/>
            <a:ext cx="1460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9" name="Equation" r:id="rId8" imgW="1460160" imgH="330120" progId="Equation.DSMT4">
                    <p:embed/>
                  </p:oleObj>
                </mc:Choice>
                <mc:Fallback>
                  <p:oleObj name="Equation" r:id="rId8" imgW="1460160" imgH="33012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8750" y="5461337"/>
                          <a:ext cx="14605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ctangle 37"/>
            <p:cNvSpPr/>
            <p:nvPr/>
          </p:nvSpPr>
          <p:spPr>
            <a:xfrm>
              <a:off x="5334000" y="5842337"/>
              <a:ext cx="3810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6600"/>
                  </a:solidFill>
                  <a:latin typeface="Symbol" pitchFamily="18" charset="2"/>
                </a:rPr>
                <a:t>D</a:t>
              </a:r>
              <a:r>
                <a:rPr lang="en-US" sz="2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sz="2000" baseline="30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determines equilibrium</a:t>
              </a:r>
            </a:p>
            <a:p>
              <a:pPr algn="ctr"/>
              <a:r>
                <a:rPr lang="en-US" sz="2000" dirty="0" smtClean="0">
                  <a:solidFill>
                    <a:srgbClr val="006600"/>
                  </a:solidFill>
                  <a:latin typeface="Symbol" pitchFamily="18" charset="2"/>
                </a:rPr>
                <a:t>D</a:t>
              </a:r>
              <a:r>
                <a:rPr lang="en-US" sz="2000" dirty="0" smtClean="0">
                  <a:solidFill>
                    <a:srgbClr val="006600"/>
                  </a:solidFill>
                  <a:latin typeface="Arial" charset="0"/>
                  <a:cs typeface="Arial" charset="0"/>
                </a:rPr>
                <a:t>G</a:t>
              </a:r>
              <a:r>
                <a:rPr lang="en-US" sz="2000" baseline="30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= -RT </a:t>
              </a:r>
              <a:r>
                <a:rPr lang="en-US" sz="2000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ln</a:t>
              </a:r>
              <a:r>
                <a:rPr lang="en-US" sz="2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(K)</a:t>
              </a:r>
            </a:p>
            <a:p>
              <a:pPr algn="ctr"/>
              <a:r>
                <a:rPr lang="en-US" sz="20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Enzymes do NOT change </a:t>
              </a:r>
              <a:r>
                <a:rPr lang="en-US" sz="2000" b="1" dirty="0" smtClean="0">
                  <a:solidFill>
                    <a:srgbClr val="006600"/>
                  </a:solidFill>
                  <a:latin typeface="Symbol" pitchFamily="18" charset="2"/>
                </a:rPr>
                <a:t>D</a:t>
              </a:r>
              <a:r>
                <a:rPr lang="en-US" sz="2000" b="1" dirty="0" smtClean="0">
                  <a:solidFill>
                    <a:srgbClr val="006600"/>
                  </a:solidFill>
                  <a:latin typeface="Arial" charset="0"/>
                  <a:cs typeface="Arial" charset="0"/>
                </a:rPr>
                <a:t>G</a:t>
              </a:r>
              <a:r>
                <a:rPr lang="en-US" sz="20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cxnSp>
        <p:nvCxnSpPr>
          <p:cNvPr id="4" name="Elbow Connector 3"/>
          <p:cNvCxnSpPr/>
          <p:nvPr/>
        </p:nvCxnSpPr>
        <p:spPr>
          <a:xfrm>
            <a:off x="671244" y="2743200"/>
            <a:ext cx="1386156" cy="274320"/>
          </a:xfrm>
          <a:prstGeom prst="bentConnector3">
            <a:avLst>
              <a:gd name="adj1" fmla="val -1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err="1" smtClean="0">
                <a:latin typeface="+mn-lt"/>
              </a:rPr>
              <a:t>Michaelis-Menten</a:t>
            </a:r>
            <a:r>
              <a:rPr lang="en-US" dirty="0" smtClean="0">
                <a:latin typeface="+mn-lt"/>
              </a:rPr>
              <a:t> (M-M) Equation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468072" y="373752"/>
            <a:ext cx="6818313" cy="4545012"/>
            <a:chOff x="132003" y="1421502"/>
            <a:chExt cx="6818313" cy="4545013"/>
          </a:xfrm>
        </p:grpSpPr>
        <p:pic>
          <p:nvPicPr>
            <p:cNvPr id="4103" name="Picture 10" descr="vmaxgrap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2003" y="1421502"/>
              <a:ext cx="6818313" cy="454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887538" y="3090862"/>
              <a:ext cx="5677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solidFill>
                    <a:srgbClr val="000000"/>
                  </a:solidFill>
                  <a:latin typeface="+mn-lt"/>
                </a:rPr>
                <a:t>[</a:t>
              </a:r>
              <a:r>
                <a:rPr lang="en-US" sz="2000" b="1" dirty="0" err="1" smtClean="0">
                  <a:solidFill>
                    <a:srgbClr val="000000"/>
                  </a:solidFill>
                  <a:latin typeface="+mn-lt"/>
                </a:rPr>
                <a:t>r</a:t>
              </a:r>
              <a:r>
                <a:rPr lang="en-US" sz="2000" b="1" baseline="-25000" dirty="0" err="1" smtClean="0">
                  <a:solidFill>
                    <a:srgbClr val="000000"/>
                  </a:solidFill>
                  <a:latin typeface="+mn-lt"/>
                </a:rPr>
                <a:t>P</a:t>
              </a:r>
              <a:r>
                <a:rPr lang="en-US" sz="2000" b="1" dirty="0">
                  <a:solidFill>
                    <a:srgbClr val="000000"/>
                  </a:solidFill>
                  <a:latin typeface="+mn-lt"/>
                </a:rPr>
                <a:t>]</a:t>
              </a:r>
            </a:p>
          </p:txBody>
        </p:sp>
      </p:grp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5638800" y="914400"/>
            <a:ext cx="3352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 smtClean="0">
                <a:solidFill>
                  <a:srgbClr val="0066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</a:rPr>
              <a:t>max</a:t>
            </a:r>
            <a:r>
              <a:rPr lang="en-US" sz="2000" dirty="0" smtClean="0">
                <a:solidFill>
                  <a:srgbClr val="006600"/>
                </a:solidFill>
              </a:rPr>
              <a:t>: maximum </a:t>
            </a:r>
            <a:r>
              <a:rPr lang="en-US" sz="2000" dirty="0">
                <a:solidFill>
                  <a:srgbClr val="006600"/>
                </a:solidFill>
              </a:rPr>
              <a:t>reaction rate, further increases in </a:t>
            </a:r>
            <a:r>
              <a:rPr lang="en-US" sz="2000" dirty="0" smtClean="0">
                <a:solidFill>
                  <a:srgbClr val="006600"/>
                </a:solidFill>
              </a:rPr>
              <a:t>substrate, S, </a:t>
            </a:r>
            <a:r>
              <a:rPr lang="en-US" sz="2000" dirty="0">
                <a:solidFill>
                  <a:srgbClr val="006600"/>
                </a:solidFill>
              </a:rPr>
              <a:t>no longer increase the reaction </a:t>
            </a:r>
            <a:r>
              <a:rPr lang="en-US" sz="2000" dirty="0" smtClean="0">
                <a:solidFill>
                  <a:srgbClr val="006600"/>
                </a:solidFill>
              </a:rPr>
              <a:t>velocity, v</a:t>
            </a:r>
            <a:endParaRPr lang="en-US" sz="2000" dirty="0">
              <a:solidFill>
                <a:srgbClr val="0066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57804" y="5304145"/>
            <a:ext cx="4628393" cy="715655"/>
            <a:chOff x="1300163" y="3098066"/>
            <a:chExt cx="4628393" cy="715655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4529969" y="3098066"/>
            <a:ext cx="1398587" cy="700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3" name="Equation" r:id="rId5" imgW="1396800" imgH="698400" progId="Equation.DSMT4">
                    <p:embed/>
                  </p:oleObj>
                </mc:Choice>
                <mc:Fallback>
                  <p:oleObj name="Equation" r:id="rId5" imgW="1396800" imgH="6984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9969" y="3098066"/>
                          <a:ext cx="1398587" cy="700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300163" y="3105835"/>
              <a:ext cx="366712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Empirically found the </a:t>
              </a:r>
              <a:r>
                <a:rPr lang="en-US" sz="2000" dirty="0" err="1">
                  <a:solidFill>
                    <a:srgbClr val="6600CC"/>
                  </a:solidFill>
                  <a:latin typeface="+mn-lt"/>
                </a:rPr>
                <a:t>Michaelis-Menten</a:t>
              </a:r>
              <a:r>
                <a:rPr lang="en-US" sz="2000" dirty="0">
                  <a:solidFill>
                    <a:srgbClr val="6600CC"/>
                  </a:solidFill>
                  <a:latin typeface="+mn-lt"/>
                </a:rPr>
                <a:t> equation</a:t>
              </a:r>
              <a:r>
                <a:rPr lang="en-US" sz="2000" dirty="0">
                  <a:latin typeface="+mn-lt"/>
                </a:rPr>
                <a:t>:</a:t>
              </a:r>
            </a:p>
          </p:txBody>
        </p:sp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13072" y="6056342"/>
            <a:ext cx="5517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sz="2000" dirty="0" smtClean="0">
                <a:latin typeface="+mn-lt"/>
              </a:rPr>
              <a:t>Where </a:t>
            </a:r>
            <a:r>
              <a:rPr kumimoji="1" lang="en-US" sz="2000" dirty="0" err="1" smtClean="0">
                <a:latin typeface="+mn-lt"/>
              </a:rPr>
              <a:t>V</a:t>
            </a:r>
            <a:r>
              <a:rPr kumimoji="1" lang="en-US" sz="2000" baseline="-25000" dirty="0" err="1" smtClean="0">
                <a:latin typeface="+mn-lt"/>
              </a:rPr>
              <a:t>max</a:t>
            </a:r>
            <a:r>
              <a:rPr kumimoji="1" lang="en-US" sz="2000" dirty="0" smtClean="0">
                <a:latin typeface="+mn-lt"/>
              </a:rPr>
              <a:t> </a:t>
            </a:r>
            <a:r>
              <a:rPr kumimoji="1" lang="en-US" sz="2000" dirty="0">
                <a:latin typeface="+mn-lt"/>
              </a:rPr>
              <a:t>depends on the amount of enzyme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3450" y="4572000"/>
            <a:ext cx="7277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K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 = substrate concentration where reaction velocity v =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/2</a:t>
            </a:r>
          </a:p>
          <a:p>
            <a:r>
              <a:rPr lang="en-US" sz="2000" dirty="0" smtClean="0"/>
              <a:t>[S] = substrate concentration	[P]: product concentration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08285" y="4191000"/>
            <a:ext cx="3727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v = reaction velocity = </a:t>
            </a:r>
            <a:r>
              <a:rPr lang="en-US" sz="2000" b="1" dirty="0" err="1" smtClean="0">
                <a:solidFill>
                  <a:srgbClr val="7030A0"/>
                </a:solidFill>
              </a:rPr>
              <a:t>r</a:t>
            </a:r>
            <a:r>
              <a:rPr lang="en-US" sz="2000" b="1" baseline="-25000" dirty="0" err="1" smtClean="0">
                <a:solidFill>
                  <a:srgbClr val="7030A0"/>
                </a:solidFill>
              </a:rPr>
              <a:t>P</a:t>
            </a:r>
            <a:r>
              <a:rPr lang="en-US" sz="2000" b="1" dirty="0" smtClean="0">
                <a:solidFill>
                  <a:srgbClr val="7030A0"/>
                </a:solidFill>
              </a:rPr>
              <a:t> = -</a:t>
            </a:r>
            <a:r>
              <a:rPr lang="en-US" sz="2000" b="1" dirty="0" err="1" smtClean="0">
                <a:solidFill>
                  <a:srgbClr val="7030A0"/>
                </a:solidFill>
              </a:rPr>
              <a:t>r</a:t>
            </a:r>
            <a:r>
              <a:rPr lang="en-US" sz="2000" b="1" baseline="-25000" dirty="0" err="1" smtClean="0">
                <a:solidFill>
                  <a:srgbClr val="7030A0"/>
                </a:solidFill>
              </a:rPr>
              <a:t>S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24"/>
          <p:cNvSpPr txBox="1">
            <a:spLocks noChangeArrowheads="1"/>
          </p:cNvSpPr>
          <p:nvPr/>
        </p:nvSpPr>
        <p:spPr bwMode="auto">
          <a:xfrm>
            <a:off x="5233988" y="3540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Rate Equation for Enzymatic Reaction</a:t>
            </a:r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454865"/>
              </p:ext>
            </p:extLst>
          </p:nvPr>
        </p:nvGraphicFramePr>
        <p:xfrm>
          <a:off x="457200" y="960456"/>
          <a:ext cx="171608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Equation" r:id="rId4" imgW="1714320" imgH="672840" progId="Equation.DSMT4">
                  <p:embed/>
                </p:oleObj>
              </mc:Choice>
              <mc:Fallback>
                <p:oleObj name="Equation" r:id="rId4" imgW="1714320" imgH="672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60456"/>
                        <a:ext cx="1716088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63013" y="1097565"/>
            <a:ext cx="67289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 smtClean="0">
                <a:solidFill>
                  <a:srgbClr val="0000FF"/>
                </a:solidFill>
              </a:rPr>
              <a:t>Goal</a:t>
            </a:r>
            <a:r>
              <a:rPr lang="en-US" sz="2000" dirty="0" smtClean="0">
                <a:solidFill>
                  <a:srgbClr val="0000FF"/>
                </a:solidFill>
              </a:rPr>
              <a:t>: derive this ex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perimentally determined reaction rate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449983"/>
              </p:ext>
            </p:extLst>
          </p:nvPr>
        </p:nvGraphicFramePr>
        <p:xfrm>
          <a:off x="2744788" y="3859213"/>
          <a:ext cx="365601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Equation" r:id="rId6" imgW="3644640" imgH="622080" progId="Equation.DSMT4">
                  <p:embed/>
                </p:oleObj>
              </mc:Choice>
              <mc:Fallback>
                <p:oleObj name="Equation" r:id="rId6" imgW="3644640" imgH="622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859213"/>
                        <a:ext cx="3656012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16694"/>
              </p:ext>
            </p:extLst>
          </p:nvPr>
        </p:nvGraphicFramePr>
        <p:xfrm>
          <a:off x="1839913" y="2530493"/>
          <a:ext cx="54641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Equation" r:id="rId8" imgW="5460840" imgH="622080" progId="Equation.DSMT4">
                  <p:embed/>
                </p:oleObj>
              </mc:Choice>
              <mc:Fallback>
                <p:oleObj name="Equation" r:id="rId8" imgW="5460840" imgH="622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2530493"/>
                        <a:ext cx="5464175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3124200"/>
            <a:ext cx="8842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We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cannot measure C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</a:rPr>
              <a:t>ES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so we need to get </a:t>
            </a:r>
            <a:r>
              <a:rPr lang="en-US" sz="2000" dirty="0">
                <a:solidFill>
                  <a:srgbClr val="0000FF"/>
                </a:solidFill>
              </a:rPr>
              <a:t>C</a:t>
            </a:r>
            <a:r>
              <a:rPr lang="en-US" sz="2000" baseline="-25000" dirty="0">
                <a:solidFill>
                  <a:srgbClr val="0000FF"/>
                </a:solidFill>
              </a:rPr>
              <a:t>ES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in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terms of species we can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measure.  Start by writing the rate equation for </a:t>
            </a:r>
            <a:r>
              <a:rPr lang="en-US" sz="2000" dirty="0">
                <a:solidFill>
                  <a:srgbClr val="0000FF"/>
                </a:solidFill>
              </a:rPr>
              <a:t>C</a:t>
            </a:r>
            <a:r>
              <a:rPr lang="en-US" sz="2000" baseline="-25000" dirty="0">
                <a:solidFill>
                  <a:srgbClr val="0000FF"/>
                </a:solidFill>
              </a:rPr>
              <a:t>ES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: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549914"/>
            <a:ext cx="84613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The free enzyme concentration C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is also difficult to measure.  Use the mass balance to get C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in terms of C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</a:rPr>
              <a:t>ES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and C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</a:rPr>
              <a:t>E0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.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51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533300"/>
              </p:ext>
            </p:extLst>
          </p:nvPr>
        </p:nvGraphicFramePr>
        <p:xfrm>
          <a:off x="2428082" y="5259388"/>
          <a:ext cx="42878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7" name="Equation" r:id="rId10" imgW="4267080" imgH="355320" progId="Equation.DSMT4">
                  <p:embed/>
                </p:oleObj>
              </mc:Choice>
              <mc:Fallback>
                <p:oleObj name="Equation" r:id="rId10" imgW="4267080" imgH="355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082" y="5259388"/>
                        <a:ext cx="4287837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801746" y="1746268"/>
            <a:ext cx="7540508" cy="707886"/>
            <a:chOff x="1295400" y="1817757"/>
            <a:chExt cx="7540508" cy="707886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1295400" y="1866900"/>
            <a:ext cx="33147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8" name="Equation" r:id="rId12" imgW="3314520" imgH="609480" progId="Equation.DSMT4">
                    <p:embed/>
                  </p:oleObj>
                </mc:Choice>
                <mc:Fallback>
                  <p:oleObj name="Equation" r:id="rId12" imgW="3314520" imgH="6094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1866900"/>
                          <a:ext cx="3314700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5105400" y="1817757"/>
              <a:ext cx="37305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E: enzyme	S: substrate</a:t>
              </a:r>
            </a:p>
            <a:p>
              <a:r>
                <a:rPr lang="en-US" sz="2000" dirty="0" smtClean="0"/>
                <a:t>ES: enzyme-substrate complex</a:t>
              </a:r>
            </a:p>
          </p:txBody>
        </p:sp>
      </p:grpSp>
      <p:graphicFrame>
        <p:nvGraphicFramePr>
          <p:cNvPr id="92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773552"/>
              </p:ext>
            </p:extLst>
          </p:nvPr>
        </p:nvGraphicFramePr>
        <p:xfrm>
          <a:off x="1820863" y="5935634"/>
          <a:ext cx="50434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9" name="Equation" r:id="rId14" imgW="5029200" imgH="622080" progId="Equation.DSMT4">
                  <p:embed/>
                </p:oleObj>
              </mc:Choice>
              <mc:Fallback>
                <p:oleObj name="Equation" r:id="rId14" imgW="5029200" imgH="622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5935634"/>
                        <a:ext cx="504348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8600" y="5542504"/>
            <a:ext cx="3485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Substitute into rate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 for C</a:t>
            </a:r>
            <a:r>
              <a:rPr lang="en-US" sz="2000" baseline="-25000" dirty="0" smtClean="0">
                <a:solidFill>
                  <a:srgbClr val="0000FF"/>
                </a:solidFill>
              </a:rPr>
              <a:t>E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20" grpId="0"/>
    </p:bldLst>
  </p:timing>
</p:sld>
</file>

<file path=ppt/theme/theme1.xml><?xml version="1.0" encoding="utf-8"?>
<a:theme xmlns:a="http://schemas.openxmlformats.org/drawingml/2006/main" name="ChBE 424 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hB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ChBE 424 sp 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ChB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ChBE 424 09</Template>
  <TotalTime>1129</TotalTime>
  <Words>1551</Words>
  <Application>Microsoft Office PowerPoint</Application>
  <PresentationFormat>On-screen Show (4:3)</PresentationFormat>
  <Paragraphs>269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Arial Rounded MT Bold</vt:lpstr>
      <vt:lpstr>Calibri</vt:lpstr>
      <vt:lpstr>Math C</vt:lpstr>
      <vt:lpstr>Symbol</vt:lpstr>
      <vt:lpstr>Times New Roman</vt:lpstr>
      <vt:lpstr>ChBE 424 09</vt:lpstr>
      <vt:lpstr>ChBE template</vt:lpstr>
      <vt:lpstr>ChBE 424 sp 09</vt:lpstr>
      <vt:lpstr>1_ChBE template</vt:lpstr>
      <vt:lpstr>Equation</vt:lpstr>
      <vt:lpstr>Bitmap Image</vt:lpstr>
      <vt:lpstr>Review: Nonelementary Reaction Kinetics</vt:lpstr>
      <vt:lpstr>Review: Postulating a Reaction Mechanism Based on an Experimentally Observed Rate Law</vt:lpstr>
      <vt:lpstr>Review: Deriving a Rate Equation for a Postulated Mechanism</vt:lpstr>
      <vt:lpstr>Review: Free Radical Polymerizations</vt:lpstr>
      <vt:lpstr>Review: PSSH Applied to Thermal Cracking of Ethane</vt:lpstr>
      <vt:lpstr>L10b: Bioreactors</vt:lpstr>
      <vt:lpstr>Enzymes Increase Reaction Rate</vt:lpstr>
      <vt:lpstr>Michaelis-Menten (M-M) Equation</vt:lpstr>
      <vt:lpstr>Rate Equation for Enzymatic Reaction</vt:lpstr>
      <vt:lpstr>CES in Measurable Quantities</vt:lpstr>
      <vt:lpstr>Derivation of the M-M Equation</vt:lpstr>
      <vt:lpstr>Complications with Measuring Rates with the M-M Equation</vt:lpstr>
      <vt:lpstr>Lineweaver-Burk Equation</vt:lpstr>
      <vt:lpstr>Types of Reversible Inhibition</vt:lpstr>
      <vt:lpstr>1. Competitive Inhibition</vt:lpstr>
      <vt:lpstr>2. Noncompetitive Inhibition</vt:lpstr>
      <vt:lpstr>PowerPoint Presentation</vt:lpstr>
      <vt:lpstr>Batch Bioreactor or Fermentor</vt:lpstr>
      <vt:lpstr>Kinetics of Microbial Growth (Batch or Semi-Batch)</vt:lpstr>
      <vt:lpstr>Quantifying Growth Kinetics</vt:lpstr>
      <vt:lpstr>Monod Model (1942) – Nobel Prize </vt:lpstr>
      <vt:lpstr>Mass Balance on Cell Growth with Products</vt:lpstr>
      <vt:lpstr>Yield Coefficients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mlkraft2</dc:creator>
  <cp:lastModifiedBy>Mary</cp:lastModifiedBy>
  <cp:revision>95</cp:revision>
  <cp:lastPrinted>2011-01-31T01:13:36Z</cp:lastPrinted>
  <dcterms:created xsi:type="dcterms:W3CDTF">2009-03-01T21:12:12Z</dcterms:created>
  <dcterms:modified xsi:type="dcterms:W3CDTF">2015-09-01T21:00:44Z</dcterms:modified>
</cp:coreProperties>
</file>